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7" r:id="rId2"/>
    <p:sldId id="295" r:id="rId3"/>
    <p:sldId id="282" r:id="rId4"/>
    <p:sldId id="323" r:id="rId5"/>
    <p:sldId id="298" r:id="rId6"/>
    <p:sldId id="297" r:id="rId7"/>
    <p:sldId id="299" r:id="rId8"/>
    <p:sldId id="300" r:id="rId9"/>
    <p:sldId id="337" r:id="rId10"/>
    <p:sldId id="338" r:id="rId11"/>
    <p:sldId id="339" r:id="rId12"/>
    <p:sldId id="340" r:id="rId13"/>
    <p:sldId id="341" r:id="rId14"/>
    <p:sldId id="342" r:id="rId15"/>
    <p:sldId id="314" r:id="rId16"/>
    <p:sldId id="304" r:id="rId17"/>
    <p:sldId id="301" r:id="rId18"/>
    <p:sldId id="331" r:id="rId19"/>
    <p:sldId id="332" r:id="rId20"/>
    <p:sldId id="333" r:id="rId21"/>
    <p:sldId id="294" r:id="rId22"/>
    <p:sldId id="334" r:id="rId23"/>
    <p:sldId id="335" r:id="rId24"/>
    <p:sldId id="336" r:id="rId25"/>
    <p:sldId id="326" r:id="rId26"/>
    <p:sldId id="327" r:id="rId27"/>
    <p:sldId id="293" r:id="rId28"/>
    <p:sldId id="328" r:id="rId29"/>
    <p:sldId id="343" r:id="rId30"/>
    <p:sldId id="344" r:id="rId31"/>
    <p:sldId id="329" r:id="rId32"/>
    <p:sldId id="302" r:id="rId33"/>
    <p:sldId id="303" r:id="rId34"/>
  </p:sldIdLst>
  <p:sldSz cx="9144000" cy="6858000" type="screen4x3"/>
  <p:notesSz cx="6858000" cy="9144000"/>
  <p:custDataLst>
    <p:tags r:id="rId37"/>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 TREVISIOL" initials="AT" lastIdx="2" clrIdx="0">
    <p:extLst>
      <p:ext uri="{19B8F6BF-5375-455C-9EA6-DF929625EA0E}">
        <p15:presenceInfo xmlns:p15="http://schemas.microsoft.com/office/powerpoint/2012/main" userId="1ecb9bc75a1134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8FC"/>
    <a:srgbClr val="009999"/>
    <a:srgbClr val="CF2828"/>
    <a:srgbClr val="000000"/>
    <a:srgbClr val="D02E26"/>
    <a:srgbClr val="646464"/>
    <a:srgbClr val="64646E"/>
    <a:srgbClr val="00285A"/>
    <a:srgbClr val="CF286E"/>
    <a:srgbClr val="0028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29" d="100"/>
          <a:sy n="129" d="100"/>
        </p:scale>
        <p:origin x="38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24C586-8EE7-AF48-B32A-B03634DE7749}" type="datetimeFigureOut">
              <a:rPr lang="fr-FR" smtClean="0"/>
              <a:pPr/>
              <a:t>13/07/2022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D55F6C-C462-EC4E-A672-E3DA8C1B46F5}" type="slidenum">
              <a:rPr lang="fr-FR" smtClean="0"/>
              <a:pPr/>
              <a:t>‹N°›</a:t>
            </a:fld>
            <a:endParaRPr lang="fr-FR"/>
          </a:p>
        </p:txBody>
      </p:sp>
    </p:spTree>
    <p:extLst>
      <p:ext uri="{BB962C8B-B14F-4D97-AF65-F5344CB8AC3E}">
        <p14:creationId xmlns:p14="http://schemas.microsoft.com/office/powerpoint/2010/main" val="2850962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1EE48-4E68-9343-AEBE-A8480D8633D2}" type="datetimeFigureOut">
              <a:rPr lang="fr-FR" smtClean="0"/>
              <a:pPr/>
              <a:t>13/07/2022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A8BE8-4E5E-3440-A5E7-AA67017625E8}" type="slidenum">
              <a:rPr lang="fr-FR" smtClean="0"/>
              <a:pPr/>
              <a:t>‹N°›</a:t>
            </a:fld>
            <a:endParaRPr lang="fr-FR"/>
          </a:p>
        </p:txBody>
      </p:sp>
    </p:spTree>
    <p:extLst>
      <p:ext uri="{BB962C8B-B14F-4D97-AF65-F5344CB8AC3E}">
        <p14:creationId xmlns:p14="http://schemas.microsoft.com/office/powerpoint/2010/main" val="4142505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a:t>
            </a:fld>
            <a:endParaRPr lang="fr-FR"/>
          </a:p>
        </p:txBody>
      </p:sp>
    </p:spTree>
    <p:extLst>
      <p:ext uri="{BB962C8B-B14F-4D97-AF65-F5344CB8AC3E}">
        <p14:creationId xmlns:p14="http://schemas.microsoft.com/office/powerpoint/2010/main" val="94739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13</a:t>
            </a:fld>
            <a:endParaRPr lang="fr-FR"/>
          </a:p>
        </p:txBody>
      </p:sp>
    </p:spTree>
    <p:extLst>
      <p:ext uri="{BB962C8B-B14F-4D97-AF65-F5344CB8AC3E}">
        <p14:creationId xmlns:p14="http://schemas.microsoft.com/office/powerpoint/2010/main" val="428945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14</a:t>
            </a:fld>
            <a:endParaRPr lang="fr-FR"/>
          </a:p>
        </p:txBody>
      </p:sp>
    </p:spTree>
    <p:extLst>
      <p:ext uri="{BB962C8B-B14F-4D97-AF65-F5344CB8AC3E}">
        <p14:creationId xmlns:p14="http://schemas.microsoft.com/office/powerpoint/2010/main" val="94739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15</a:t>
            </a:fld>
            <a:endParaRPr lang="fr-FR"/>
          </a:p>
        </p:txBody>
      </p:sp>
    </p:spTree>
    <p:extLst>
      <p:ext uri="{BB962C8B-B14F-4D97-AF65-F5344CB8AC3E}">
        <p14:creationId xmlns:p14="http://schemas.microsoft.com/office/powerpoint/2010/main" val="94739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16</a:t>
            </a:fld>
            <a:endParaRPr lang="fr-FR"/>
          </a:p>
        </p:txBody>
      </p:sp>
    </p:spTree>
    <p:extLst>
      <p:ext uri="{BB962C8B-B14F-4D97-AF65-F5344CB8AC3E}">
        <p14:creationId xmlns:p14="http://schemas.microsoft.com/office/powerpoint/2010/main" val="94739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17</a:t>
            </a:fld>
            <a:endParaRPr lang="fr-FR"/>
          </a:p>
        </p:txBody>
      </p:sp>
    </p:spTree>
    <p:extLst>
      <p:ext uri="{BB962C8B-B14F-4D97-AF65-F5344CB8AC3E}">
        <p14:creationId xmlns:p14="http://schemas.microsoft.com/office/powerpoint/2010/main" val="24585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18</a:t>
            </a:fld>
            <a:endParaRPr lang="fr-FR"/>
          </a:p>
        </p:txBody>
      </p:sp>
    </p:spTree>
    <p:extLst>
      <p:ext uri="{BB962C8B-B14F-4D97-AF65-F5344CB8AC3E}">
        <p14:creationId xmlns:p14="http://schemas.microsoft.com/office/powerpoint/2010/main" val="134765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19</a:t>
            </a:fld>
            <a:endParaRPr lang="fr-FR"/>
          </a:p>
        </p:txBody>
      </p:sp>
    </p:spTree>
    <p:extLst>
      <p:ext uri="{BB962C8B-B14F-4D97-AF65-F5344CB8AC3E}">
        <p14:creationId xmlns:p14="http://schemas.microsoft.com/office/powerpoint/2010/main" val="1347657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20</a:t>
            </a:fld>
            <a:endParaRPr lang="fr-FR"/>
          </a:p>
        </p:txBody>
      </p:sp>
    </p:spTree>
    <p:extLst>
      <p:ext uri="{BB962C8B-B14F-4D97-AF65-F5344CB8AC3E}">
        <p14:creationId xmlns:p14="http://schemas.microsoft.com/office/powerpoint/2010/main" val="134765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21</a:t>
            </a:fld>
            <a:endParaRPr lang="fr-FR"/>
          </a:p>
        </p:txBody>
      </p:sp>
    </p:spTree>
    <p:extLst>
      <p:ext uri="{BB962C8B-B14F-4D97-AF65-F5344CB8AC3E}">
        <p14:creationId xmlns:p14="http://schemas.microsoft.com/office/powerpoint/2010/main" val="947395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22</a:t>
            </a:fld>
            <a:endParaRPr lang="fr-FR"/>
          </a:p>
        </p:txBody>
      </p:sp>
    </p:spTree>
    <p:extLst>
      <p:ext uri="{BB962C8B-B14F-4D97-AF65-F5344CB8AC3E}">
        <p14:creationId xmlns:p14="http://schemas.microsoft.com/office/powerpoint/2010/main" val="115361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3</a:t>
            </a:fld>
            <a:endParaRPr lang="fr-FR"/>
          </a:p>
        </p:txBody>
      </p:sp>
    </p:spTree>
    <p:extLst>
      <p:ext uri="{BB962C8B-B14F-4D97-AF65-F5344CB8AC3E}">
        <p14:creationId xmlns:p14="http://schemas.microsoft.com/office/powerpoint/2010/main" val="94739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23</a:t>
            </a:fld>
            <a:endParaRPr lang="fr-FR"/>
          </a:p>
        </p:txBody>
      </p:sp>
    </p:spTree>
    <p:extLst>
      <p:ext uri="{BB962C8B-B14F-4D97-AF65-F5344CB8AC3E}">
        <p14:creationId xmlns:p14="http://schemas.microsoft.com/office/powerpoint/2010/main" val="293480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24</a:t>
            </a:fld>
            <a:endParaRPr lang="fr-FR"/>
          </a:p>
        </p:txBody>
      </p:sp>
    </p:spTree>
    <p:extLst>
      <p:ext uri="{BB962C8B-B14F-4D97-AF65-F5344CB8AC3E}">
        <p14:creationId xmlns:p14="http://schemas.microsoft.com/office/powerpoint/2010/main" val="2984957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27</a:t>
            </a:fld>
            <a:endParaRPr lang="fr-FR"/>
          </a:p>
        </p:txBody>
      </p:sp>
    </p:spTree>
    <p:extLst>
      <p:ext uri="{BB962C8B-B14F-4D97-AF65-F5344CB8AC3E}">
        <p14:creationId xmlns:p14="http://schemas.microsoft.com/office/powerpoint/2010/main" val="94739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28</a:t>
            </a:fld>
            <a:endParaRPr lang="fr-FR"/>
          </a:p>
        </p:txBody>
      </p:sp>
    </p:spTree>
    <p:extLst>
      <p:ext uri="{BB962C8B-B14F-4D97-AF65-F5344CB8AC3E}">
        <p14:creationId xmlns:p14="http://schemas.microsoft.com/office/powerpoint/2010/main" val="2805030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29</a:t>
            </a:fld>
            <a:endParaRPr lang="fr-FR"/>
          </a:p>
        </p:txBody>
      </p:sp>
    </p:spTree>
    <p:extLst>
      <p:ext uri="{BB962C8B-B14F-4D97-AF65-F5344CB8AC3E}">
        <p14:creationId xmlns:p14="http://schemas.microsoft.com/office/powerpoint/2010/main" val="2992874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30</a:t>
            </a:fld>
            <a:endParaRPr lang="fr-FR"/>
          </a:p>
        </p:txBody>
      </p:sp>
    </p:spTree>
    <p:extLst>
      <p:ext uri="{BB962C8B-B14F-4D97-AF65-F5344CB8AC3E}">
        <p14:creationId xmlns:p14="http://schemas.microsoft.com/office/powerpoint/2010/main" val="277434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31</a:t>
            </a:fld>
            <a:endParaRPr lang="fr-FR"/>
          </a:p>
        </p:txBody>
      </p:sp>
    </p:spTree>
    <p:extLst>
      <p:ext uri="{BB962C8B-B14F-4D97-AF65-F5344CB8AC3E}">
        <p14:creationId xmlns:p14="http://schemas.microsoft.com/office/powerpoint/2010/main" val="417757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32</a:t>
            </a:fld>
            <a:endParaRPr lang="fr-FR"/>
          </a:p>
        </p:txBody>
      </p:sp>
    </p:spTree>
    <p:extLst>
      <p:ext uri="{BB962C8B-B14F-4D97-AF65-F5344CB8AC3E}">
        <p14:creationId xmlns:p14="http://schemas.microsoft.com/office/powerpoint/2010/main" val="1837171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33</a:t>
            </a:fld>
            <a:endParaRPr lang="fr-FR"/>
          </a:p>
        </p:txBody>
      </p:sp>
    </p:spTree>
    <p:extLst>
      <p:ext uri="{BB962C8B-B14F-4D97-AF65-F5344CB8AC3E}">
        <p14:creationId xmlns:p14="http://schemas.microsoft.com/office/powerpoint/2010/main" val="183717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4</a:t>
            </a:fld>
            <a:endParaRPr lang="fr-FR"/>
          </a:p>
        </p:txBody>
      </p:sp>
    </p:spTree>
    <p:extLst>
      <p:ext uri="{BB962C8B-B14F-4D97-AF65-F5344CB8AC3E}">
        <p14:creationId xmlns:p14="http://schemas.microsoft.com/office/powerpoint/2010/main" val="26002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5</a:t>
            </a:fld>
            <a:endParaRPr lang="fr-FR"/>
          </a:p>
        </p:txBody>
      </p:sp>
    </p:spTree>
    <p:extLst>
      <p:ext uri="{BB962C8B-B14F-4D97-AF65-F5344CB8AC3E}">
        <p14:creationId xmlns:p14="http://schemas.microsoft.com/office/powerpoint/2010/main" val="376568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6</a:t>
            </a:fld>
            <a:endParaRPr lang="fr-FR"/>
          </a:p>
        </p:txBody>
      </p:sp>
    </p:spTree>
    <p:extLst>
      <p:ext uri="{BB962C8B-B14F-4D97-AF65-F5344CB8AC3E}">
        <p14:creationId xmlns:p14="http://schemas.microsoft.com/office/powerpoint/2010/main" val="57115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7</a:t>
            </a:fld>
            <a:endParaRPr lang="fr-FR"/>
          </a:p>
        </p:txBody>
      </p:sp>
    </p:spTree>
    <p:extLst>
      <p:ext uri="{BB962C8B-B14F-4D97-AF65-F5344CB8AC3E}">
        <p14:creationId xmlns:p14="http://schemas.microsoft.com/office/powerpoint/2010/main" val="183717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8</a:t>
            </a:fld>
            <a:endParaRPr lang="fr-FR"/>
          </a:p>
        </p:txBody>
      </p:sp>
    </p:spTree>
    <p:extLst>
      <p:ext uri="{BB962C8B-B14F-4D97-AF65-F5344CB8AC3E}">
        <p14:creationId xmlns:p14="http://schemas.microsoft.com/office/powerpoint/2010/main" val="245850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9</a:t>
            </a:fld>
            <a:endParaRPr lang="fr-FR"/>
          </a:p>
        </p:txBody>
      </p:sp>
    </p:spTree>
    <p:extLst>
      <p:ext uri="{BB962C8B-B14F-4D97-AF65-F5344CB8AC3E}">
        <p14:creationId xmlns:p14="http://schemas.microsoft.com/office/powerpoint/2010/main" val="245850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10</a:t>
            </a:fld>
            <a:endParaRPr lang="fr-FR"/>
          </a:p>
        </p:txBody>
      </p:sp>
    </p:spTree>
    <p:extLst>
      <p:ext uri="{BB962C8B-B14F-4D97-AF65-F5344CB8AC3E}">
        <p14:creationId xmlns:p14="http://schemas.microsoft.com/office/powerpoint/2010/main" val="947395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6" name="Image 5" descr="POWERPOINT-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451"/>
          </a:xfrm>
          <a:prstGeom prst="rect">
            <a:avLst/>
          </a:prstGeom>
        </p:spPr>
      </p:pic>
      <p:sp>
        <p:nvSpPr>
          <p:cNvPr id="8" name="Titre 1"/>
          <p:cNvSpPr>
            <a:spLocks noGrp="1"/>
          </p:cNvSpPr>
          <p:nvPr>
            <p:ph type="ctrTitle" hasCustomPrompt="1"/>
          </p:nvPr>
        </p:nvSpPr>
        <p:spPr>
          <a:xfrm>
            <a:off x="2561180" y="4002089"/>
            <a:ext cx="5348718" cy="1043679"/>
          </a:xfrm>
          <a:prstGeom prst="rect">
            <a:avLst/>
          </a:prstGeom>
        </p:spPr>
        <p:txBody>
          <a:bodyPr>
            <a:noAutofit/>
          </a:bodyPr>
          <a:lstStyle>
            <a:lvl1pPr algn="l">
              <a:defRPr sz="3200" b="1" i="0" baseline="0">
                <a:solidFill>
                  <a:schemeClr val="bg1"/>
                </a:solidFill>
                <a:latin typeface="Verdana"/>
                <a:cs typeface="Verdana"/>
              </a:defRPr>
            </a:lvl1pPr>
          </a:lstStyle>
          <a:p>
            <a:r>
              <a:rPr lang="fr-FR" dirty="0"/>
              <a:t>TITRE </a:t>
            </a:r>
            <a:br>
              <a:rPr lang="fr-FR" dirty="0"/>
            </a:br>
            <a:r>
              <a:rPr lang="fr-FR" dirty="0"/>
              <a:t>DE LA PRÉSENTATION</a:t>
            </a:r>
          </a:p>
        </p:txBody>
      </p:sp>
      <p:sp>
        <p:nvSpPr>
          <p:cNvPr id="9" name="Sous-titre 2"/>
          <p:cNvSpPr>
            <a:spLocks noGrp="1"/>
          </p:cNvSpPr>
          <p:nvPr>
            <p:ph type="subTitle" idx="1" hasCustomPrompt="1"/>
          </p:nvPr>
        </p:nvSpPr>
        <p:spPr>
          <a:xfrm>
            <a:off x="2529814" y="5045768"/>
            <a:ext cx="5380084" cy="347890"/>
          </a:xfrm>
          <a:prstGeom prst="rect">
            <a:avLst/>
          </a:prstGeom>
        </p:spPr>
        <p:txBody>
          <a:bodyPr>
            <a:noAutofit/>
          </a:bodyPr>
          <a:lstStyle>
            <a:lvl1pPr marL="0" indent="0" algn="l">
              <a:buNone/>
              <a:defRPr sz="2000" b="1" i="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JJ/MM/AAAA</a:t>
            </a:r>
          </a:p>
        </p:txBody>
      </p:sp>
      <p:sp>
        <p:nvSpPr>
          <p:cNvPr id="7" name="Rectangle 6"/>
          <p:cNvSpPr/>
          <p:nvPr userDrawn="1"/>
        </p:nvSpPr>
        <p:spPr>
          <a:xfrm>
            <a:off x="-1" y="280554"/>
            <a:ext cx="2795155" cy="20677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6" name="Picture 2" descr="C:\Users\david\Documents\LNAVB\Logo\LNAVB\petit format.jpg"/>
          <p:cNvPicPr>
            <a:picLocks noChangeAspect="1" noChangeArrowheads="1"/>
          </p:cNvPicPr>
          <p:nvPr userDrawn="1"/>
        </p:nvPicPr>
        <p:blipFill>
          <a:blip r:embed="rId3"/>
          <a:srcRect l="8273" t="12892" r="9334" b="8924"/>
          <a:stretch>
            <a:fillRect/>
          </a:stretch>
        </p:blipFill>
        <p:spPr bwMode="auto">
          <a:xfrm>
            <a:off x="325314" y="571498"/>
            <a:ext cx="3166031" cy="1059873"/>
          </a:xfrm>
          <a:prstGeom prst="rect">
            <a:avLst/>
          </a:prstGeom>
          <a:noFill/>
        </p:spPr>
      </p:pic>
    </p:spTree>
    <p:extLst>
      <p:ext uri="{BB962C8B-B14F-4D97-AF65-F5344CB8AC3E}">
        <p14:creationId xmlns:p14="http://schemas.microsoft.com/office/powerpoint/2010/main" val="54572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ée de chapitre">
    <p:spTree>
      <p:nvGrpSpPr>
        <p:cNvPr id="1" name=""/>
        <p:cNvGrpSpPr/>
        <p:nvPr/>
      </p:nvGrpSpPr>
      <p:grpSpPr>
        <a:xfrm>
          <a:off x="0" y="0"/>
          <a:ext cx="0" cy="0"/>
          <a:chOff x="0" y="0"/>
          <a:chExt cx="0" cy="0"/>
        </a:xfrm>
      </p:grpSpPr>
      <p:pic>
        <p:nvPicPr>
          <p:cNvPr id="3" name="Image 2" descr="POWERPOINT-0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451"/>
          </a:xfrm>
          <a:prstGeom prst="rect">
            <a:avLst/>
          </a:prstGeom>
        </p:spPr>
      </p:pic>
      <p:sp>
        <p:nvSpPr>
          <p:cNvPr id="7" name="Titre 1"/>
          <p:cNvSpPr>
            <a:spLocks noGrp="1"/>
          </p:cNvSpPr>
          <p:nvPr>
            <p:ph type="ctrTitle" hasCustomPrompt="1"/>
          </p:nvPr>
        </p:nvSpPr>
        <p:spPr>
          <a:xfrm>
            <a:off x="2541764" y="3981030"/>
            <a:ext cx="5036018" cy="485142"/>
          </a:xfrm>
          <a:prstGeom prst="rect">
            <a:avLst/>
          </a:prstGeom>
        </p:spPr>
        <p:txBody>
          <a:bodyPr>
            <a:noAutofit/>
          </a:bodyPr>
          <a:lstStyle>
            <a:lvl1pPr marL="0" indent="0" algn="l">
              <a:buFontTx/>
              <a:buNone/>
              <a:defRPr sz="3200" b="1" i="0" baseline="0">
                <a:solidFill>
                  <a:srgbClr val="00285A"/>
                </a:solidFill>
                <a:latin typeface="Verdana"/>
                <a:cs typeface="Verdana"/>
              </a:defRPr>
            </a:lvl1pPr>
          </a:lstStyle>
          <a:p>
            <a:r>
              <a:rPr lang="fr-FR" dirty="0"/>
              <a:t>TITRE DU CHAPITRE</a:t>
            </a:r>
          </a:p>
        </p:txBody>
      </p:sp>
      <p:sp>
        <p:nvSpPr>
          <p:cNvPr id="8" name="Sous-titre 2"/>
          <p:cNvSpPr>
            <a:spLocks noGrp="1"/>
          </p:cNvSpPr>
          <p:nvPr>
            <p:ph type="subTitle" idx="1" hasCustomPrompt="1"/>
          </p:nvPr>
        </p:nvSpPr>
        <p:spPr>
          <a:xfrm>
            <a:off x="2529814" y="4480443"/>
            <a:ext cx="5047968" cy="359229"/>
          </a:xfrm>
          <a:prstGeom prst="rect">
            <a:avLst/>
          </a:prstGeom>
        </p:spPr>
        <p:txBody>
          <a:bodyPr>
            <a:noAutofit/>
          </a:bodyPr>
          <a:lstStyle>
            <a:lvl1pPr marL="0" indent="0" algn="l">
              <a:buNone/>
              <a:defRPr sz="2000" b="1" i="0">
                <a:solidFill>
                  <a:srgbClr val="CF2828"/>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Tree>
    <p:extLst>
      <p:ext uri="{BB962C8B-B14F-4D97-AF65-F5344CB8AC3E}">
        <p14:creationId xmlns:p14="http://schemas.microsoft.com/office/powerpoint/2010/main" val="164459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urante libr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426790" y="350475"/>
            <a:ext cx="8249842" cy="305895"/>
          </a:xfrm>
          <a:prstGeom prst="rect">
            <a:avLst/>
          </a:prstGeom>
        </p:spPr>
        <p:txBody>
          <a:bodyPr>
            <a:normAutofit/>
          </a:bodyPr>
          <a:lstStyle>
            <a:lvl1pPr algn="l">
              <a:defRPr sz="1800" b="1" baseline="0">
                <a:solidFill>
                  <a:srgbClr val="CF2828"/>
                </a:solidFill>
                <a:latin typeface="Verdana"/>
                <a:cs typeface="Verdana"/>
              </a:defRPr>
            </a:lvl1pPr>
          </a:lstStyle>
          <a:p>
            <a:r>
              <a:rPr lang="fr-FR" dirty="0"/>
              <a:t>TITRE DU CHAPITRE</a:t>
            </a:r>
          </a:p>
        </p:txBody>
      </p:sp>
      <p:sp>
        <p:nvSpPr>
          <p:cNvPr id="5" name="Sous-titre 2"/>
          <p:cNvSpPr>
            <a:spLocks noGrp="1"/>
          </p:cNvSpPr>
          <p:nvPr>
            <p:ph type="subTitle" idx="10" hasCustomPrompt="1"/>
          </p:nvPr>
        </p:nvSpPr>
        <p:spPr>
          <a:xfrm>
            <a:off x="426790" y="687504"/>
            <a:ext cx="8249842" cy="386563"/>
          </a:xfrm>
          <a:prstGeom prst="rect">
            <a:avLst/>
          </a:prstGeom>
        </p:spPr>
        <p:txBody>
          <a:bodyPr>
            <a:noAutofit/>
          </a:bodyPr>
          <a:lstStyle>
            <a:lvl1pPr marL="0" indent="0" algn="l">
              <a:buFont typeface="Arial"/>
              <a:buNone/>
              <a:defRPr sz="2400" b="1" i="0" baseline="0">
                <a:solidFill>
                  <a:srgbClr val="646464"/>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PAGE </a:t>
            </a:r>
          </a:p>
        </p:txBody>
      </p:sp>
    </p:spTree>
    <p:extLst>
      <p:ext uri="{BB962C8B-B14F-4D97-AF65-F5344CB8AC3E}">
        <p14:creationId xmlns:p14="http://schemas.microsoft.com/office/powerpoint/2010/main" val="407706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urante texte">
    <p:spTree>
      <p:nvGrpSpPr>
        <p:cNvPr id="1" name=""/>
        <p:cNvGrpSpPr/>
        <p:nvPr/>
      </p:nvGrpSpPr>
      <p:grpSpPr>
        <a:xfrm>
          <a:off x="0" y="0"/>
          <a:ext cx="0" cy="0"/>
          <a:chOff x="0" y="0"/>
          <a:chExt cx="0" cy="0"/>
        </a:xfrm>
      </p:grpSpPr>
      <p:sp>
        <p:nvSpPr>
          <p:cNvPr id="11" name="Espace réservé du contenu 2"/>
          <p:cNvSpPr>
            <a:spLocks noGrp="1"/>
          </p:cNvSpPr>
          <p:nvPr>
            <p:ph idx="1" hasCustomPrompt="1"/>
          </p:nvPr>
        </p:nvSpPr>
        <p:spPr>
          <a:xfrm>
            <a:off x="459956" y="1315122"/>
            <a:ext cx="8216676" cy="4948934"/>
          </a:xfrm>
          <a:prstGeom prst="rect">
            <a:avLst/>
          </a:prstGeom>
        </p:spPr>
        <p:txBody>
          <a:bodyPr/>
          <a:lstStyle>
            <a:lvl1pPr marL="285750" indent="-285750">
              <a:spcBef>
                <a:spcPts val="1200"/>
              </a:spcBef>
              <a:spcAft>
                <a:spcPts val="600"/>
              </a:spcAft>
              <a:buClr>
                <a:srgbClr val="002C6E"/>
              </a:buClr>
              <a:buSzPct val="100000"/>
              <a:buFont typeface="Wingdings" panose="05000000000000000000" pitchFamily="2" charset="2"/>
              <a:buChar char="Ø"/>
              <a:defRPr sz="1600" b="1" baseline="0">
                <a:solidFill>
                  <a:schemeClr val="tx2">
                    <a:lumMod val="75000"/>
                  </a:schemeClr>
                </a:solidFill>
                <a:latin typeface="Verdana"/>
                <a:cs typeface="Verdana"/>
              </a:defRPr>
            </a:lvl1pPr>
            <a:lvl2pPr marL="447675" indent="-180975">
              <a:spcBef>
                <a:spcPts val="1200"/>
              </a:spcBef>
              <a:spcAft>
                <a:spcPts val="300"/>
              </a:spcAft>
              <a:buClr>
                <a:schemeClr val="tx2">
                  <a:lumMod val="75000"/>
                </a:schemeClr>
              </a:buClr>
              <a:buSzPct val="100000"/>
              <a:buFont typeface="Wingdings" panose="05000000000000000000" pitchFamily="2" charset="2"/>
              <a:buChar char="ü"/>
              <a:defRPr sz="1400" b="1">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buClr>
                <a:srgbClr val="C85A19"/>
              </a:buClr>
              <a:buSzPct val="100000"/>
              <a:buFontTx/>
              <a:buBlip>
                <a:blip r:embed="rId2"/>
              </a:buBlip>
              <a:defRPr sz="1200">
                <a:solidFill>
                  <a:srgbClr val="002C6E"/>
                </a:solidFill>
                <a:latin typeface="Arial"/>
                <a:cs typeface="Arial"/>
              </a:defRPr>
            </a:lvl3pPr>
            <a:lvl4pPr marL="447675" indent="-180975">
              <a:buClr>
                <a:srgbClr val="C85A19"/>
              </a:buClr>
              <a:buSzPct val="100000"/>
              <a:buFontTx/>
              <a:buBlip>
                <a:blip r:embed="rId2"/>
              </a:buBlip>
              <a:defRPr sz="1200" i="1">
                <a:solidFill>
                  <a:srgbClr val="002C6E"/>
                </a:solidFill>
                <a:latin typeface="Arial"/>
                <a:cs typeface="Arial"/>
              </a:defRPr>
            </a:lvl4pPr>
            <a:lvl5pPr marL="809625" indent="-180975">
              <a:lnSpc>
                <a:spcPct val="150000"/>
              </a:lnSpc>
              <a:spcBef>
                <a:spcPts val="0"/>
              </a:spcBef>
              <a:spcAft>
                <a:spcPts val="300"/>
              </a:spcAft>
              <a:buClr>
                <a:schemeClr val="tx2">
                  <a:lumMod val="75000"/>
                </a:schemeClr>
              </a:buClr>
              <a:buSzPct val="100000"/>
              <a:buFont typeface="Wingdings" panose="05000000000000000000" pitchFamily="2" charset="2"/>
              <a:buChar char="§"/>
              <a:defRPr sz="1200" b="1">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dirty="0"/>
              <a:t>Niveau 1</a:t>
            </a:r>
          </a:p>
          <a:p>
            <a:pPr lvl="1"/>
            <a:r>
              <a:rPr lang="fr-FR" dirty="0"/>
              <a:t>Niveau 2</a:t>
            </a:r>
          </a:p>
          <a:p>
            <a:pPr lvl="4"/>
            <a:r>
              <a:rPr lang="fr-FR" dirty="0"/>
              <a:t>Niveau  3</a:t>
            </a:r>
          </a:p>
          <a:p>
            <a:pPr lvl="0"/>
            <a:endParaRPr lang="fr-FR" dirty="0"/>
          </a:p>
        </p:txBody>
      </p:sp>
      <p:sp>
        <p:nvSpPr>
          <p:cNvPr id="8" name="Titre 1"/>
          <p:cNvSpPr>
            <a:spLocks noGrp="1"/>
          </p:cNvSpPr>
          <p:nvPr>
            <p:ph type="ctrTitle" hasCustomPrompt="1"/>
          </p:nvPr>
        </p:nvSpPr>
        <p:spPr>
          <a:xfrm>
            <a:off x="426790" y="350475"/>
            <a:ext cx="8249842" cy="305895"/>
          </a:xfrm>
          <a:prstGeom prst="rect">
            <a:avLst/>
          </a:prstGeom>
        </p:spPr>
        <p:txBody>
          <a:bodyPr>
            <a:normAutofit/>
          </a:bodyPr>
          <a:lstStyle>
            <a:lvl1pPr algn="l">
              <a:defRPr sz="1800" b="1" baseline="0">
                <a:solidFill>
                  <a:srgbClr val="CF2828"/>
                </a:solidFill>
                <a:latin typeface="Verdana"/>
                <a:cs typeface="Verdana"/>
              </a:defRPr>
            </a:lvl1pPr>
          </a:lstStyle>
          <a:p>
            <a:r>
              <a:rPr lang="fr-FR" dirty="0"/>
              <a:t>TITRE DU CHAPITRE</a:t>
            </a:r>
          </a:p>
        </p:txBody>
      </p:sp>
      <p:sp>
        <p:nvSpPr>
          <p:cNvPr id="9" name="Sous-titre 2"/>
          <p:cNvSpPr>
            <a:spLocks noGrp="1"/>
          </p:cNvSpPr>
          <p:nvPr>
            <p:ph type="subTitle" idx="10" hasCustomPrompt="1"/>
          </p:nvPr>
        </p:nvSpPr>
        <p:spPr>
          <a:xfrm>
            <a:off x="426790" y="687504"/>
            <a:ext cx="8249842" cy="386563"/>
          </a:xfrm>
          <a:prstGeom prst="rect">
            <a:avLst/>
          </a:prstGeom>
        </p:spPr>
        <p:txBody>
          <a:bodyPr>
            <a:noAutofit/>
          </a:bodyPr>
          <a:lstStyle>
            <a:lvl1pPr marL="0" indent="0" algn="l">
              <a:buFont typeface="Arial"/>
              <a:buNone/>
              <a:defRPr sz="2400" b="1" i="0" baseline="0">
                <a:solidFill>
                  <a:srgbClr val="646464"/>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PAGE </a:t>
            </a:r>
          </a:p>
        </p:txBody>
      </p:sp>
    </p:spTree>
    <p:extLst>
      <p:ext uri="{BB962C8B-B14F-4D97-AF65-F5344CB8AC3E}">
        <p14:creationId xmlns:p14="http://schemas.microsoft.com/office/powerpoint/2010/main" val="249849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urante photo">
    <p:spTree>
      <p:nvGrpSpPr>
        <p:cNvPr id="1" name=""/>
        <p:cNvGrpSpPr/>
        <p:nvPr/>
      </p:nvGrpSpPr>
      <p:grpSpPr>
        <a:xfrm>
          <a:off x="0" y="0"/>
          <a:ext cx="0" cy="0"/>
          <a:chOff x="0" y="0"/>
          <a:chExt cx="0" cy="0"/>
        </a:xfrm>
      </p:grpSpPr>
      <p:sp>
        <p:nvSpPr>
          <p:cNvPr id="7" name="Espace réservé pour une image  2"/>
          <p:cNvSpPr>
            <a:spLocks noGrp="1"/>
          </p:cNvSpPr>
          <p:nvPr>
            <p:ph type="pic" idx="10"/>
          </p:nvPr>
        </p:nvSpPr>
        <p:spPr>
          <a:xfrm>
            <a:off x="451052" y="1565275"/>
            <a:ext cx="8225580" cy="4527554"/>
          </a:xfrm>
          <a:prstGeom prst="rect">
            <a:avLst/>
          </a:prstGeom>
        </p:spPr>
        <p:txBody>
          <a:bodyPr/>
          <a:lstStyle>
            <a:lvl1pPr marL="0" indent="0">
              <a:buNone/>
              <a:defRPr sz="1400">
                <a:solidFill>
                  <a:srgbClr val="646464"/>
                </a:solidFill>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1" name="Titre 1"/>
          <p:cNvSpPr>
            <a:spLocks noGrp="1"/>
          </p:cNvSpPr>
          <p:nvPr>
            <p:ph type="ctrTitle" hasCustomPrompt="1"/>
          </p:nvPr>
        </p:nvSpPr>
        <p:spPr>
          <a:xfrm>
            <a:off x="426790" y="350475"/>
            <a:ext cx="8249842" cy="305895"/>
          </a:xfrm>
          <a:prstGeom prst="rect">
            <a:avLst/>
          </a:prstGeom>
        </p:spPr>
        <p:txBody>
          <a:bodyPr>
            <a:normAutofit/>
          </a:bodyPr>
          <a:lstStyle>
            <a:lvl1pPr algn="l">
              <a:defRPr sz="1800" b="1" baseline="0">
                <a:solidFill>
                  <a:srgbClr val="CF2828"/>
                </a:solidFill>
                <a:latin typeface="Verdana"/>
                <a:cs typeface="Verdana"/>
              </a:defRPr>
            </a:lvl1pPr>
          </a:lstStyle>
          <a:p>
            <a:r>
              <a:rPr lang="fr-FR" dirty="0"/>
              <a:t>TITRE DU CHAPITRE</a:t>
            </a:r>
          </a:p>
        </p:txBody>
      </p:sp>
      <p:sp>
        <p:nvSpPr>
          <p:cNvPr id="12" name="Sous-titre 2"/>
          <p:cNvSpPr>
            <a:spLocks noGrp="1"/>
          </p:cNvSpPr>
          <p:nvPr>
            <p:ph type="subTitle" idx="11" hasCustomPrompt="1"/>
          </p:nvPr>
        </p:nvSpPr>
        <p:spPr>
          <a:xfrm>
            <a:off x="426790" y="687504"/>
            <a:ext cx="8249842" cy="386563"/>
          </a:xfrm>
          <a:prstGeom prst="rect">
            <a:avLst/>
          </a:prstGeom>
        </p:spPr>
        <p:txBody>
          <a:bodyPr>
            <a:noAutofit/>
          </a:bodyPr>
          <a:lstStyle>
            <a:lvl1pPr marL="0" indent="0" algn="l">
              <a:buFont typeface="Arial"/>
              <a:buNone/>
              <a:defRPr sz="2400" b="1" i="0" baseline="0">
                <a:solidFill>
                  <a:srgbClr val="646464"/>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PAGE </a:t>
            </a:r>
          </a:p>
        </p:txBody>
      </p:sp>
    </p:spTree>
    <p:extLst>
      <p:ext uri="{BB962C8B-B14F-4D97-AF65-F5344CB8AC3E}">
        <p14:creationId xmlns:p14="http://schemas.microsoft.com/office/powerpoint/2010/main" val="23662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urante 2 visuels et légendes">
    <p:spTree>
      <p:nvGrpSpPr>
        <p:cNvPr id="1" name=""/>
        <p:cNvGrpSpPr/>
        <p:nvPr/>
      </p:nvGrpSpPr>
      <p:grpSpPr>
        <a:xfrm>
          <a:off x="0" y="0"/>
          <a:ext cx="0" cy="0"/>
          <a:chOff x="0" y="0"/>
          <a:chExt cx="0" cy="0"/>
        </a:xfrm>
      </p:grpSpPr>
      <p:sp>
        <p:nvSpPr>
          <p:cNvPr id="8" name="Espace réservé pour une image  2"/>
          <p:cNvSpPr>
            <a:spLocks noGrp="1"/>
          </p:cNvSpPr>
          <p:nvPr>
            <p:ph type="pic" idx="1"/>
          </p:nvPr>
        </p:nvSpPr>
        <p:spPr>
          <a:xfrm>
            <a:off x="451053" y="1369816"/>
            <a:ext cx="4315386" cy="2340000"/>
          </a:xfrm>
          <a:prstGeom prst="rect">
            <a:avLst/>
          </a:prstGeom>
        </p:spPr>
        <p:txBody>
          <a:bodyPr/>
          <a:lstStyle>
            <a:lvl1pPr marL="0" indent="0">
              <a:buNone/>
              <a:defRPr sz="1400">
                <a:solidFill>
                  <a:srgbClr val="646464"/>
                </a:solidFill>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4" name="Espace réservé du contenu 2"/>
          <p:cNvSpPr>
            <a:spLocks noGrp="1"/>
          </p:cNvSpPr>
          <p:nvPr>
            <p:ph idx="11" hasCustomPrompt="1"/>
          </p:nvPr>
        </p:nvSpPr>
        <p:spPr>
          <a:xfrm>
            <a:off x="5051855" y="1369816"/>
            <a:ext cx="3610506" cy="4879971"/>
          </a:xfrm>
          <a:prstGeom prst="rect">
            <a:avLst/>
          </a:prstGeom>
        </p:spPr>
        <p:txBody>
          <a:bodyPr/>
          <a:lstStyle>
            <a:lvl1pPr marL="0" indent="0">
              <a:buClr>
                <a:srgbClr val="C85A19"/>
              </a:buClr>
              <a:buSzPct val="100000"/>
              <a:buFontTx/>
              <a:buNone/>
              <a:defRPr sz="1400">
                <a:solidFill>
                  <a:srgbClr val="646464"/>
                </a:solidFill>
                <a:latin typeface="Verdana"/>
                <a:cs typeface="Verdana"/>
              </a:defRPr>
            </a:lvl1pPr>
            <a:lvl2pPr marL="447675" indent="-180975">
              <a:buClr>
                <a:srgbClr val="C85A19"/>
              </a:buClr>
              <a:buFont typeface="Arial" panose="020B0604020202020204" pitchFamily="34" charset="0"/>
              <a:buChar char="•"/>
              <a:defRPr sz="1400">
                <a:solidFill>
                  <a:srgbClr val="002857"/>
                </a:solidFill>
                <a:latin typeface="+mn-lt"/>
              </a:defRPr>
            </a:lvl2pPr>
            <a:lvl3pPr marL="447675" indent="-180975">
              <a:buClr>
                <a:srgbClr val="C85A19"/>
              </a:buClr>
              <a:defRPr sz="1200">
                <a:solidFill>
                  <a:srgbClr val="002857"/>
                </a:solidFill>
                <a:latin typeface="+mn-lt"/>
              </a:defRPr>
            </a:lvl3pPr>
            <a:lvl4pPr marL="447675" indent="-180975">
              <a:buClr>
                <a:srgbClr val="C85A19"/>
              </a:buClr>
              <a:buFont typeface="Arial" panose="020B0604020202020204" pitchFamily="34" charset="0"/>
              <a:buChar char="•"/>
              <a:defRPr sz="1200" i="1">
                <a:solidFill>
                  <a:srgbClr val="002857"/>
                </a:solidFill>
                <a:latin typeface="+mn-lt"/>
              </a:defRPr>
            </a:lvl4pPr>
            <a:lvl5pPr marL="809625" indent="-180975">
              <a:buClr>
                <a:srgbClr val="C85A19"/>
              </a:buClr>
              <a:buFont typeface="Courier New"/>
              <a:buChar char="o"/>
              <a:defRPr sz="1000">
                <a:solidFill>
                  <a:srgbClr val="002857"/>
                </a:solidFill>
                <a:latin typeface="+mn-lt"/>
              </a:defRPr>
            </a:lvl5pPr>
          </a:lstStyle>
          <a:p>
            <a:pPr lvl="0"/>
            <a:r>
              <a:rPr lang="fr-FR" dirty="0"/>
              <a:t>Modifiez les styles du texte du masque</a:t>
            </a:r>
          </a:p>
        </p:txBody>
      </p:sp>
      <p:sp>
        <p:nvSpPr>
          <p:cNvPr id="11" name="Espace réservé pour une image  2"/>
          <p:cNvSpPr>
            <a:spLocks noGrp="1"/>
          </p:cNvSpPr>
          <p:nvPr>
            <p:ph type="pic" idx="13"/>
          </p:nvPr>
        </p:nvSpPr>
        <p:spPr>
          <a:xfrm>
            <a:off x="449605" y="3916864"/>
            <a:ext cx="4316834" cy="2340000"/>
          </a:xfrm>
          <a:prstGeom prst="rect">
            <a:avLst/>
          </a:prstGeom>
        </p:spPr>
        <p:txBody>
          <a:bodyPr/>
          <a:lstStyle>
            <a:lvl1pPr marL="0" indent="0">
              <a:buNone/>
              <a:defRPr sz="1400">
                <a:solidFill>
                  <a:srgbClr val="646464"/>
                </a:solidFill>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6" name="Titre 1"/>
          <p:cNvSpPr>
            <a:spLocks noGrp="1"/>
          </p:cNvSpPr>
          <p:nvPr>
            <p:ph type="ctrTitle" hasCustomPrompt="1"/>
          </p:nvPr>
        </p:nvSpPr>
        <p:spPr>
          <a:xfrm>
            <a:off x="426790" y="350475"/>
            <a:ext cx="8249842" cy="305895"/>
          </a:xfrm>
          <a:prstGeom prst="rect">
            <a:avLst/>
          </a:prstGeom>
        </p:spPr>
        <p:txBody>
          <a:bodyPr>
            <a:normAutofit/>
          </a:bodyPr>
          <a:lstStyle>
            <a:lvl1pPr algn="l">
              <a:defRPr sz="1800" b="1" baseline="0">
                <a:solidFill>
                  <a:srgbClr val="CF2828"/>
                </a:solidFill>
                <a:latin typeface="Verdana"/>
                <a:cs typeface="Verdana"/>
              </a:defRPr>
            </a:lvl1pPr>
          </a:lstStyle>
          <a:p>
            <a:r>
              <a:rPr lang="fr-FR" dirty="0"/>
              <a:t>TITRE DU CHAPITRE</a:t>
            </a:r>
          </a:p>
        </p:txBody>
      </p:sp>
      <p:sp>
        <p:nvSpPr>
          <p:cNvPr id="17" name="Sous-titre 2"/>
          <p:cNvSpPr>
            <a:spLocks noGrp="1"/>
          </p:cNvSpPr>
          <p:nvPr>
            <p:ph type="subTitle" idx="10" hasCustomPrompt="1"/>
          </p:nvPr>
        </p:nvSpPr>
        <p:spPr>
          <a:xfrm>
            <a:off x="426790" y="687504"/>
            <a:ext cx="8249842" cy="386563"/>
          </a:xfrm>
          <a:prstGeom prst="rect">
            <a:avLst/>
          </a:prstGeom>
        </p:spPr>
        <p:txBody>
          <a:bodyPr>
            <a:noAutofit/>
          </a:bodyPr>
          <a:lstStyle>
            <a:lvl1pPr marL="0" indent="0" algn="l">
              <a:buFont typeface="Arial"/>
              <a:buNone/>
              <a:defRPr sz="2400" b="1" i="0" baseline="0">
                <a:solidFill>
                  <a:srgbClr val="646464"/>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PAGE </a:t>
            </a:r>
          </a:p>
        </p:txBody>
      </p:sp>
    </p:spTree>
    <p:extLst>
      <p:ext uri="{BB962C8B-B14F-4D97-AF65-F5344CB8AC3E}">
        <p14:creationId xmlns:p14="http://schemas.microsoft.com/office/powerpoint/2010/main" val="330262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urant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8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 - message">
    <p:spTree>
      <p:nvGrpSpPr>
        <p:cNvPr id="1" name=""/>
        <p:cNvGrpSpPr/>
        <p:nvPr/>
      </p:nvGrpSpPr>
      <p:grpSpPr>
        <a:xfrm>
          <a:off x="0" y="0"/>
          <a:ext cx="0" cy="0"/>
          <a:chOff x="0" y="0"/>
          <a:chExt cx="0" cy="0"/>
        </a:xfrm>
      </p:grpSpPr>
      <p:pic>
        <p:nvPicPr>
          <p:cNvPr id="2" name="Image 1" descr="POWERPOINT-06.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451"/>
          </a:xfrm>
          <a:prstGeom prst="rect">
            <a:avLst/>
          </a:prstGeom>
        </p:spPr>
      </p:pic>
      <p:sp>
        <p:nvSpPr>
          <p:cNvPr id="3" name="Rectangle 2"/>
          <p:cNvSpPr/>
          <p:nvPr userDrawn="1"/>
        </p:nvSpPr>
        <p:spPr>
          <a:xfrm>
            <a:off x="2940627" y="2244436"/>
            <a:ext cx="3491346" cy="2296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050" name="Picture 2" descr="C:\Users\david\Documents\LNAVB\Logo\LNAVB\petit format.jpg"/>
          <p:cNvPicPr>
            <a:picLocks noChangeAspect="1" noChangeArrowheads="1"/>
          </p:cNvPicPr>
          <p:nvPr userDrawn="1"/>
        </p:nvPicPr>
        <p:blipFill>
          <a:blip r:embed="rId3"/>
          <a:srcRect/>
          <a:stretch>
            <a:fillRect/>
          </a:stretch>
        </p:blipFill>
        <p:spPr bwMode="auto">
          <a:xfrm>
            <a:off x="1779588" y="2467552"/>
            <a:ext cx="5876925" cy="2073275"/>
          </a:xfrm>
          <a:prstGeom prst="rect">
            <a:avLst/>
          </a:prstGeom>
          <a:noFill/>
        </p:spPr>
      </p:pic>
      <p:sp>
        <p:nvSpPr>
          <p:cNvPr id="5" name="Rectangle 4"/>
          <p:cNvSpPr/>
          <p:nvPr userDrawn="1"/>
        </p:nvSpPr>
        <p:spPr>
          <a:xfrm>
            <a:off x="3418609" y="5153891"/>
            <a:ext cx="3657600" cy="3636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C00000"/>
              </a:solidFill>
            </a:endParaRPr>
          </a:p>
        </p:txBody>
      </p:sp>
    </p:spTree>
    <p:extLst>
      <p:ext uri="{BB962C8B-B14F-4D97-AF65-F5344CB8AC3E}">
        <p14:creationId xmlns:p14="http://schemas.microsoft.com/office/powerpoint/2010/main" val="140782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descr="POWERPOINT-03.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7451"/>
          </a:xfrm>
          <a:prstGeom prst="rect">
            <a:avLst/>
          </a:prstGeom>
        </p:spPr>
      </p:pic>
      <p:sp>
        <p:nvSpPr>
          <p:cNvPr id="3" name="Titre 1"/>
          <p:cNvSpPr txBox="1">
            <a:spLocks/>
          </p:cNvSpPr>
          <p:nvPr userDrawn="1"/>
        </p:nvSpPr>
        <p:spPr>
          <a:xfrm>
            <a:off x="398006" y="6418281"/>
            <a:ext cx="4545469" cy="281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0" baseline="0" dirty="0">
                <a:solidFill>
                  <a:srgbClr val="00286E"/>
                </a:solidFill>
                <a:latin typeface="Verdana"/>
                <a:cs typeface="Verdana"/>
              </a:rPr>
              <a:t>AG LNAVB 2022 – 4 juin 2022</a:t>
            </a:r>
            <a:endParaRPr lang="fr-FR" sz="1000" b="0" dirty="0">
              <a:solidFill>
                <a:srgbClr val="CF2828"/>
              </a:solidFill>
              <a:latin typeface="Verdana"/>
              <a:cs typeface="Verdana"/>
            </a:endParaRPr>
          </a:p>
        </p:txBody>
      </p:sp>
      <p:sp>
        <p:nvSpPr>
          <p:cNvPr id="4" name="Titre 1"/>
          <p:cNvSpPr txBox="1">
            <a:spLocks/>
          </p:cNvSpPr>
          <p:nvPr userDrawn="1"/>
        </p:nvSpPr>
        <p:spPr>
          <a:xfrm>
            <a:off x="6154834" y="6418281"/>
            <a:ext cx="2748046" cy="281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fld id="{28473FD9-D45F-C048-AF78-C6F14611652B}" type="slidenum">
              <a:rPr lang="fr-FR" sz="1000" b="0" smtClean="0">
                <a:solidFill>
                  <a:schemeClr val="bg1"/>
                </a:solidFill>
                <a:latin typeface="Verdana"/>
                <a:cs typeface="Verdana"/>
              </a:rPr>
              <a:pPr algn="r"/>
              <a:t>‹N°›</a:t>
            </a:fld>
            <a:endParaRPr lang="fr-FR" sz="1000" b="0" dirty="0">
              <a:solidFill>
                <a:schemeClr val="bg1"/>
              </a:solidFill>
              <a:latin typeface="Verdana"/>
              <a:cs typeface="Verdana"/>
            </a:endParaRPr>
          </a:p>
        </p:txBody>
      </p:sp>
      <p:sp>
        <p:nvSpPr>
          <p:cNvPr id="5" name="Sous-titre 2"/>
          <p:cNvSpPr txBox="1">
            <a:spLocks/>
          </p:cNvSpPr>
          <p:nvPr userDrawn="1"/>
        </p:nvSpPr>
        <p:spPr>
          <a:xfrm>
            <a:off x="393624" y="687502"/>
            <a:ext cx="8249842" cy="4212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000" b="1" i="1" dirty="0">
                <a:solidFill>
                  <a:schemeClr val="tx2">
                    <a:lumMod val="40000"/>
                    <a:lumOff val="60000"/>
                  </a:schemeClr>
                </a:solidFill>
                <a:latin typeface="Verdana" panose="020B0604030504040204" pitchFamily="34" charset="0"/>
                <a:ea typeface="Verdana" panose="020B0604030504040204" pitchFamily="34" charset="0"/>
              </a:rPr>
              <a:t>ASSEMBLEE</a:t>
            </a:r>
            <a:r>
              <a:rPr lang="fr-FR" sz="2000" b="1" i="1" baseline="0" dirty="0">
                <a:solidFill>
                  <a:schemeClr val="tx2">
                    <a:lumMod val="40000"/>
                    <a:lumOff val="60000"/>
                  </a:schemeClr>
                </a:solidFill>
                <a:latin typeface="Verdana" panose="020B0604030504040204" pitchFamily="34" charset="0"/>
                <a:ea typeface="Verdana" panose="020B0604030504040204" pitchFamily="34" charset="0"/>
              </a:rPr>
              <a:t> GENERALE LNAVB 2022</a:t>
            </a:r>
            <a:endParaRPr lang="fr-FR" sz="2000" b="1" i="1" dirty="0">
              <a:solidFill>
                <a:schemeClr val="tx2">
                  <a:lumMod val="40000"/>
                  <a:lumOff val="6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60702968"/>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49" r:id="rId3"/>
    <p:sldLayoutId id="2147483660" r:id="rId4"/>
    <p:sldLayoutId id="2147483654" r:id="rId5"/>
    <p:sldLayoutId id="2147483656" r:id="rId6"/>
    <p:sldLayoutId id="2147483661" r:id="rId7"/>
    <p:sldLayoutId id="2147483659"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3.emf"/><Relationship Id="rId5" Type="http://schemas.openxmlformats.org/officeDocument/2006/relationships/oleObject" Target="../embeddings/oleObject6.bin"/><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4.jpg"/><Relationship Id="rId4" Type="http://schemas.openxmlformats.org/officeDocument/2006/relationships/hyperlink" Target="Documents%20envoy&#233;s/CRS%20Proposition%20championnat%202021-2022.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2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2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35.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95154" y="3740446"/>
            <a:ext cx="6130265" cy="1478280"/>
          </a:xfrm>
        </p:spPr>
        <p:txBody>
          <a:bodyPr/>
          <a:lstStyle/>
          <a:p>
            <a:r>
              <a:rPr lang="fr-FR" dirty="0"/>
              <a:t>Assemblée Générale LNAVB</a:t>
            </a:r>
            <a:br>
              <a:rPr lang="fr-FR" dirty="0"/>
            </a:br>
            <a:br>
              <a:rPr lang="fr-FR" dirty="0"/>
            </a:br>
            <a:r>
              <a:rPr lang="fr-FR" dirty="0"/>
              <a:t>Talence, 4 juin 2022</a:t>
            </a:r>
          </a:p>
        </p:txBody>
      </p:sp>
      <p:sp>
        <p:nvSpPr>
          <p:cNvPr id="4" name="Titre 1"/>
          <p:cNvSpPr txBox="1">
            <a:spLocks/>
          </p:cNvSpPr>
          <p:nvPr/>
        </p:nvSpPr>
        <p:spPr>
          <a:xfrm>
            <a:off x="3506238" y="4499881"/>
            <a:ext cx="3431415" cy="521839"/>
          </a:xfrm>
          <a:prstGeom prst="rect">
            <a:avLst/>
          </a:prstGeom>
        </p:spPr>
        <p:txBody>
          <a:bodyPr>
            <a:noAutofit/>
          </a:bodyPr>
          <a:lstStyle>
            <a:lvl1pPr algn="l" defTabSz="457200" rtl="0" eaLnBrk="1" latinLnBrk="0" hangingPunct="1">
              <a:spcBef>
                <a:spcPct val="0"/>
              </a:spcBef>
              <a:buNone/>
              <a:defRPr sz="3200" b="1" i="0" kern="1200" baseline="0">
                <a:solidFill>
                  <a:schemeClr val="bg1"/>
                </a:solidFill>
                <a:latin typeface="Verdana"/>
                <a:ea typeface="+mj-ea"/>
                <a:cs typeface="Verdana"/>
              </a:defRPr>
            </a:lvl1pPr>
          </a:lstStyle>
          <a:p>
            <a:endParaRPr lang="fr-FR" sz="2400" dirty="0"/>
          </a:p>
        </p:txBody>
      </p:sp>
    </p:spTree>
    <p:custDataLst>
      <p:tags r:id="rId1"/>
    </p:custDataLst>
    <p:extLst>
      <p:ext uri="{BB962C8B-B14F-4D97-AF65-F5344CB8AC3E}">
        <p14:creationId xmlns:p14="http://schemas.microsoft.com/office/powerpoint/2010/main" val="213639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5C88514-8630-47F1-AC47-64CEBF0A0A50}"/>
              </a:ext>
            </a:extLst>
          </p:cNvPr>
          <p:cNvPicPr>
            <a:picLocks noChangeAspect="1"/>
          </p:cNvPicPr>
          <p:nvPr/>
        </p:nvPicPr>
        <p:blipFill>
          <a:blip r:embed="rId4"/>
          <a:stretch>
            <a:fillRect/>
          </a:stretch>
        </p:blipFill>
        <p:spPr>
          <a:xfrm>
            <a:off x="245660" y="1100708"/>
            <a:ext cx="8338782" cy="5637708"/>
          </a:xfrm>
          <a:prstGeom prst="rect">
            <a:avLst/>
          </a:prstGeom>
        </p:spPr>
      </p:pic>
    </p:spTree>
    <p:custDataLst>
      <p:tags r:id="rId1"/>
    </p:custDataLst>
    <p:extLst>
      <p:ext uri="{BB962C8B-B14F-4D97-AF65-F5344CB8AC3E}">
        <p14:creationId xmlns:p14="http://schemas.microsoft.com/office/powerpoint/2010/main" val="376684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3BFB13D-781E-46B2-919A-8AC7B2A08735}"/>
              </a:ext>
            </a:extLst>
          </p:cNvPr>
          <p:cNvSpPr txBox="1">
            <a:spLocks/>
          </p:cNvSpPr>
          <p:nvPr/>
        </p:nvSpPr>
        <p:spPr>
          <a:xfrm>
            <a:off x="426790" y="1190624"/>
            <a:ext cx="8216676" cy="2803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FR" sz="1600" dirty="0">
                <a:latin typeface="Verdana" panose="020B0604030504040204" pitchFamily="34" charset="0"/>
                <a:ea typeface="Verdana" panose="020B0604030504040204" pitchFamily="34" charset="0"/>
              </a:rPr>
              <a:t>Représentation des recettes 2021</a:t>
            </a:r>
          </a:p>
          <a:p>
            <a:endParaRPr lang="fr-FR" dirty="0"/>
          </a:p>
          <a:p>
            <a:endParaRPr lang="fr-FR" dirty="0"/>
          </a:p>
          <a:p>
            <a:pPr marL="0" indent="0">
              <a:buFont typeface="Arial"/>
              <a:buNone/>
            </a:pPr>
            <a:endParaRPr lang="fr-FR" dirty="0"/>
          </a:p>
          <a:p>
            <a:pPr marL="0" indent="0">
              <a:buFont typeface="Arial"/>
              <a:buNone/>
            </a:pPr>
            <a:endParaRPr lang="fr-FR" dirty="0"/>
          </a:p>
          <a:p>
            <a:pPr>
              <a:spcAft>
                <a:spcPts val="600"/>
              </a:spcAft>
            </a:pPr>
            <a:endParaRPr lang="fr-FR" dirty="0"/>
          </a:p>
        </p:txBody>
      </p:sp>
      <p:pic>
        <p:nvPicPr>
          <p:cNvPr id="2" name="Image 1">
            <a:extLst>
              <a:ext uri="{FF2B5EF4-FFF2-40B4-BE49-F238E27FC236}">
                <a16:creationId xmlns:a16="http://schemas.microsoft.com/office/drawing/2014/main" id="{C110E0F9-9070-42A4-BB50-F521908EEC17}"/>
              </a:ext>
            </a:extLst>
          </p:cNvPr>
          <p:cNvPicPr>
            <a:picLocks noChangeAspect="1"/>
          </p:cNvPicPr>
          <p:nvPr/>
        </p:nvPicPr>
        <p:blipFill>
          <a:blip r:embed="rId2"/>
          <a:stretch>
            <a:fillRect/>
          </a:stretch>
        </p:blipFill>
        <p:spPr>
          <a:xfrm>
            <a:off x="320863" y="1712213"/>
            <a:ext cx="8322603" cy="4524813"/>
          </a:xfrm>
          <a:prstGeom prst="rect">
            <a:avLst/>
          </a:prstGeom>
        </p:spPr>
      </p:pic>
    </p:spTree>
    <p:extLst>
      <p:ext uri="{BB962C8B-B14F-4D97-AF65-F5344CB8AC3E}">
        <p14:creationId xmlns:p14="http://schemas.microsoft.com/office/powerpoint/2010/main" val="184307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3BFB13D-781E-46B2-919A-8AC7B2A08735}"/>
              </a:ext>
            </a:extLst>
          </p:cNvPr>
          <p:cNvSpPr txBox="1">
            <a:spLocks/>
          </p:cNvSpPr>
          <p:nvPr/>
        </p:nvSpPr>
        <p:spPr>
          <a:xfrm>
            <a:off x="426790" y="1190624"/>
            <a:ext cx="8216676" cy="2803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FR" sz="1600" dirty="0">
                <a:latin typeface="Verdana" panose="020B0604030504040204" pitchFamily="34" charset="0"/>
                <a:ea typeface="Verdana" panose="020B0604030504040204" pitchFamily="34" charset="0"/>
              </a:rPr>
              <a:t>Représentation des dépenses 2021</a:t>
            </a:r>
          </a:p>
          <a:p>
            <a:endParaRPr lang="fr-FR" dirty="0"/>
          </a:p>
          <a:p>
            <a:endParaRPr lang="fr-FR" dirty="0"/>
          </a:p>
          <a:p>
            <a:pPr marL="0" indent="0">
              <a:buFont typeface="Arial"/>
              <a:buNone/>
            </a:pPr>
            <a:endParaRPr lang="fr-FR" dirty="0"/>
          </a:p>
          <a:p>
            <a:pPr marL="0" indent="0">
              <a:buFont typeface="Arial"/>
              <a:buNone/>
            </a:pPr>
            <a:endParaRPr lang="fr-FR" dirty="0"/>
          </a:p>
          <a:p>
            <a:pPr>
              <a:spcAft>
                <a:spcPts val="600"/>
              </a:spcAft>
            </a:pPr>
            <a:endParaRPr lang="fr-FR" dirty="0"/>
          </a:p>
        </p:txBody>
      </p:sp>
      <p:pic>
        <p:nvPicPr>
          <p:cNvPr id="3" name="Image 2">
            <a:extLst>
              <a:ext uri="{FF2B5EF4-FFF2-40B4-BE49-F238E27FC236}">
                <a16:creationId xmlns:a16="http://schemas.microsoft.com/office/drawing/2014/main" id="{54A961D9-7E6E-4FBB-8227-9104E2CC2C50}"/>
              </a:ext>
            </a:extLst>
          </p:cNvPr>
          <p:cNvPicPr>
            <a:picLocks noChangeAspect="1"/>
          </p:cNvPicPr>
          <p:nvPr/>
        </p:nvPicPr>
        <p:blipFill>
          <a:blip r:embed="rId2"/>
          <a:stretch>
            <a:fillRect/>
          </a:stretch>
        </p:blipFill>
        <p:spPr>
          <a:xfrm>
            <a:off x="426789" y="1637538"/>
            <a:ext cx="8550687" cy="4435716"/>
          </a:xfrm>
          <a:prstGeom prst="rect">
            <a:avLst/>
          </a:prstGeom>
        </p:spPr>
      </p:pic>
    </p:spTree>
    <p:extLst>
      <p:ext uri="{BB962C8B-B14F-4D97-AF65-F5344CB8AC3E}">
        <p14:creationId xmlns:p14="http://schemas.microsoft.com/office/powerpoint/2010/main" val="55741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B0759F5-5B6B-470B-B532-D09E46EC51B6}"/>
              </a:ext>
            </a:extLst>
          </p:cNvPr>
          <p:cNvPicPr>
            <a:picLocks noChangeAspect="1"/>
          </p:cNvPicPr>
          <p:nvPr/>
        </p:nvPicPr>
        <p:blipFill>
          <a:blip r:embed="rId4"/>
          <a:stretch>
            <a:fillRect/>
          </a:stretch>
        </p:blipFill>
        <p:spPr>
          <a:xfrm>
            <a:off x="341194" y="1109235"/>
            <a:ext cx="7629099" cy="5708610"/>
          </a:xfrm>
          <a:prstGeom prst="rect">
            <a:avLst/>
          </a:prstGeom>
        </p:spPr>
      </p:pic>
    </p:spTree>
    <p:custDataLst>
      <p:tags r:id="rId1"/>
    </p:custDataLst>
    <p:extLst>
      <p:ext uri="{BB962C8B-B14F-4D97-AF65-F5344CB8AC3E}">
        <p14:creationId xmlns:p14="http://schemas.microsoft.com/office/powerpoint/2010/main" val="71175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D556FD-57B6-4FA0-8A65-F93CEF78B80B}"/>
              </a:ext>
            </a:extLst>
          </p:cNvPr>
          <p:cNvSpPr txBox="1"/>
          <p:nvPr/>
        </p:nvSpPr>
        <p:spPr>
          <a:xfrm>
            <a:off x="3193774" y="462500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4" name="ZoneTexte 3">
            <a:extLst>
              <a:ext uri="{FF2B5EF4-FFF2-40B4-BE49-F238E27FC236}">
                <a16:creationId xmlns:a16="http://schemas.microsoft.com/office/drawing/2014/main" id="{87482E4A-D1D8-49C5-B2BF-1B32647A5D45}"/>
              </a:ext>
            </a:extLst>
          </p:cNvPr>
          <p:cNvSpPr txBox="1"/>
          <p:nvPr/>
        </p:nvSpPr>
        <p:spPr>
          <a:xfrm>
            <a:off x="248741" y="1604175"/>
            <a:ext cx="8438223" cy="2198825"/>
          </a:xfrm>
          <a:prstGeom prst="rect">
            <a:avLst/>
          </a:prstGeom>
        </p:spPr>
        <p:txBody>
          <a:bodyPr vert="horz" wrap="none" lIns="91440" tIns="45720" rIns="91440" bIns="45720" rtlCol="0" anchor="ctr">
            <a:normAutofit/>
          </a:bodyPr>
          <a:lstStyle/>
          <a:p>
            <a:pPr algn="just">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Le bureau de la Ligue par la voix de son trésorier, propose que ce résultat soit affecté </a:t>
            </a:r>
          </a:p>
          <a:p>
            <a:pPr algn="just">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au fond associatif sans droit de reprise</a:t>
            </a:r>
            <a:r>
              <a:rPr lang="fr-FR" sz="18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000" dirty="0">
              <a:solidFill>
                <a:srgbClr val="002857"/>
              </a:solidFill>
            </a:endParaRPr>
          </a:p>
        </p:txBody>
      </p:sp>
      <p:sp>
        <p:nvSpPr>
          <p:cNvPr id="6" name="Espace réservé du contenu 3">
            <a:extLst>
              <a:ext uri="{FF2B5EF4-FFF2-40B4-BE49-F238E27FC236}">
                <a16:creationId xmlns:a16="http://schemas.microsoft.com/office/drawing/2014/main" id="{3F4D420F-3239-409C-B52B-D0292C095F40}"/>
              </a:ext>
            </a:extLst>
          </p:cNvPr>
          <p:cNvSpPr txBox="1">
            <a:spLocks/>
          </p:cNvSpPr>
          <p:nvPr/>
        </p:nvSpPr>
        <p:spPr>
          <a:xfrm>
            <a:off x="457036" y="1058639"/>
            <a:ext cx="8216676" cy="545536"/>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dirty="0"/>
              <a:t>Affectation du résultat</a:t>
            </a:r>
          </a:p>
          <a:p>
            <a:endParaRPr lang="fr-FR" dirty="0"/>
          </a:p>
        </p:txBody>
      </p:sp>
    </p:spTree>
    <p:custDataLst>
      <p:tags r:id="rId1"/>
    </p:custDataLst>
    <p:extLst>
      <p:ext uri="{BB962C8B-B14F-4D97-AF65-F5344CB8AC3E}">
        <p14:creationId xmlns:p14="http://schemas.microsoft.com/office/powerpoint/2010/main" val="74147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741055-2B3B-4754-A628-713F3522E5E3}"/>
              </a:ext>
            </a:extLst>
          </p:cNvPr>
          <p:cNvSpPr txBox="1"/>
          <p:nvPr/>
        </p:nvSpPr>
        <p:spPr>
          <a:xfrm>
            <a:off x="874643" y="237213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9" name="ZoneTexte 8">
            <a:extLst>
              <a:ext uri="{FF2B5EF4-FFF2-40B4-BE49-F238E27FC236}">
                <a16:creationId xmlns:a16="http://schemas.microsoft.com/office/drawing/2014/main" id="{513803FA-4DCA-4D7A-B2A2-265E7C8DAE87}"/>
              </a:ext>
            </a:extLst>
          </p:cNvPr>
          <p:cNvSpPr txBox="1"/>
          <p:nvPr/>
        </p:nvSpPr>
        <p:spPr>
          <a:xfrm>
            <a:off x="319132" y="4031324"/>
            <a:ext cx="7141034" cy="499382"/>
          </a:xfrm>
          <a:prstGeom prst="rect">
            <a:avLst/>
          </a:prstGeom>
        </p:spPr>
        <p:txBody>
          <a:bodyPr vert="horz" wrap="none" lIns="91440" tIns="45720" rIns="91440" bIns="45720" rtlCol="0" anchor="ctr">
            <a:normAutofit/>
          </a:bodyPr>
          <a:lstStyle/>
          <a:p>
            <a:pPr algn="l"/>
            <a:r>
              <a:rPr lang="fr-FR" dirty="0"/>
              <a:t>Les mesures exceptionnelles 2021-2022 ne sont plus appliquées</a:t>
            </a:r>
          </a:p>
        </p:txBody>
      </p:sp>
      <p:sp>
        <p:nvSpPr>
          <p:cNvPr id="7" name="Rectangle 6"/>
          <p:cNvSpPr/>
          <p:nvPr/>
        </p:nvSpPr>
        <p:spPr>
          <a:xfrm>
            <a:off x="2563055" y="1166573"/>
            <a:ext cx="4141262" cy="707886"/>
          </a:xfrm>
          <a:prstGeom prst="rect">
            <a:avLst/>
          </a:prstGeom>
          <a:noFill/>
        </p:spPr>
        <p:txBody>
          <a:bodyPr wrap="none" lIns="91440" tIns="45720" rIns="91440" bIns="45720">
            <a:spAutoFit/>
          </a:bodyPr>
          <a:lstStyle/>
          <a:p>
            <a:pPr algn="ctr"/>
            <a:r>
              <a:rPr lang="fr-FR" sz="40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Tarifs 2022-2023</a:t>
            </a:r>
          </a:p>
        </p:txBody>
      </p:sp>
      <p:sp>
        <p:nvSpPr>
          <p:cNvPr id="10" name="ZoneTexte 9">
            <a:extLst>
              <a:ext uri="{FF2B5EF4-FFF2-40B4-BE49-F238E27FC236}">
                <a16:creationId xmlns:a16="http://schemas.microsoft.com/office/drawing/2014/main" id="{AFAABD34-A76D-5126-06C7-C3AD4C803455}"/>
              </a:ext>
            </a:extLst>
          </p:cNvPr>
          <p:cNvSpPr txBox="1"/>
          <p:nvPr/>
        </p:nvSpPr>
        <p:spPr>
          <a:xfrm>
            <a:off x="334000" y="2611809"/>
            <a:ext cx="7018371" cy="707886"/>
          </a:xfrm>
          <a:prstGeom prst="rect">
            <a:avLst/>
          </a:prstGeom>
        </p:spPr>
        <p:txBody>
          <a:bodyPr vert="horz" wrap="none" lIns="91440" tIns="45720" rIns="91440" bIns="45720" rtlCol="0" anchor="ctr">
            <a:normAutofit/>
          </a:bodyPr>
          <a:lstStyle/>
          <a:p>
            <a:pPr algn="l"/>
            <a:r>
              <a:rPr lang="fr-FR" sz="2400" dirty="0">
                <a:solidFill>
                  <a:srgbClr val="FF0000"/>
                </a:solidFill>
              </a:rPr>
              <a:t>Les tarifs sont identiques aux tarifs 2021-2022</a:t>
            </a:r>
          </a:p>
        </p:txBody>
      </p:sp>
      <p:graphicFrame>
        <p:nvGraphicFramePr>
          <p:cNvPr id="4" name="Objet 3">
            <a:extLst>
              <a:ext uri="{FF2B5EF4-FFF2-40B4-BE49-F238E27FC236}">
                <a16:creationId xmlns:a16="http://schemas.microsoft.com/office/drawing/2014/main" id="{0CA70E34-3B48-37DD-8D36-259F80FD97C4}"/>
              </a:ext>
            </a:extLst>
          </p:cNvPr>
          <p:cNvGraphicFramePr>
            <a:graphicFrameLocks noChangeAspect="1"/>
          </p:cNvGraphicFramePr>
          <p:nvPr>
            <p:extLst>
              <p:ext uri="{D42A27DB-BD31-4B8C-83A1-F6EECF244321}">
                <p14:modId xmlns:p14="http://schemas.microsoft.com/office/powerpoint/2010/main" val="1811161329"/>
              </p:ext>
            </p:extLst>
          </p:nvPr>
        </p:nvGraphicFramePr>
        <p:xfrm>
          <a:off x="3815193" y="5094190"/>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4" imgW="914341" imgH="792638" progId="Acrobat.Document.DC">
                  <p:embed/>
                </p:oleObj>
              </mc:Choice>
              <mc:Fallback>
                <p:oleObj name="Acrobat Document" showAsIcon="1" r:id="rId4" imgW="914341" imgH="792638" progId="Acrobat.Document.DC">
                  <p:embed/>
                  <p:pic>
                    <p:nvPicPr>
                      <p:cNvPr id="0" name=""/>
                      <p:cNvPicPr/>
                      <p:nvPr/>
                    </p:nvPicPr>
                    <p:blipFill>
                      <a:blip r:embed="rId5"/>
                      <a:stretch>
                        <a:fillRect/>
                      </a:stretch>
                    </p:blipFill>
                    <p:spPr>
                      <a:xfrm>
                        <a:off x="3815193" y="5094190"/>
                        <a:ext cx="914400" cy="792163"/>
                      </a:xfrm>
                      <a:prstGeom prst="rect">
                        <a:avLst/>
                      </a:prstGeom>
                      <a:solidFill>
                        <a:srgbClr val="FF0000"/>
                      </a:solidFill>
                    </p:spPr>
                  </p:pic>
                </p:oleObj>
              </mc:Fallback>
            </mc:AlternateContent>
          </a:graphicData>
        </a:graphic>
      </p:graphicFrame>
    </p:spTree>
    <p:custDataLst>
      <p:tags r:id="rId1"/>
    </p:custDataLst>
    <p:extLst>
      <p:ext uri="{BB962C8B-B14F-4D97-AF65-F5344CB8AC3E}">
        <p14:creationId xmlns:p14="http://schemas.microsoft.com/office/powerpoint/2010/main" val="296136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1007" y="1354685"/>
            <a:ext cx="5775941" cy="646331"/>
          </a:xfrm>
          <a:prstGeom prst="rect">
            <a:avLst/>
          </a:prstGeom>
          <a:noFill/>
        </p:spPr>
        <p:txBody>
          <a:bodyPr wrap="none" lIns="91440" tIns="45720" rIns="91440" bIns="45720">
            <a:spAutoFit/>
          </a:bodyPr>
          <a:lstStyle/>
          <a:p>
            <a:pPr algn="ctr"/>
            <a:r>
              <a:rPr lang="fr-FR" sz="36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Budget prévisionnel 2022</a:t>
            </a:r>
          </a:p>
        </p:txBody>
      </p:sp>
      <p:graphicFrame>
        <p:nvGraphicFramePr>
          <p:cNvPr id="2" name="Objet 1">
            <a:extLst>
              <a:ext uri="{FF2B5EF4-FFF2-40B4-BE49-F238E27FC236}">
                <a16:creationId xmlns:a16="http://schemas.microsoft.com/office/drawing/2014/main" id="{0D9B4362-1FC9-F8AC-AA2B-C8A3C970A5EA}"/>
              </a:ext>
            </a:extLst>
          </p:cNvPr>
          <p:cNvGraphicFramePr>
            <a:graphicFrameLocks noChangeAspect="1"/>
          </p:cNvGraphicFramePr>
          <p:nvPr>
            <p:extLst>
              <p:ext uri="{D42A27DB-BD31-4B8C-83A1-F6EECF244321}">
                <p14:modId xmlns:p14="http://schemas.microsoft.com/office/powerpoint/2010/main" val="811663015"/>
              </p:ext>
            </p:extLst>
          </p:nvPr>
        </p:nvGraphicFramePr>
        <p:xfrm>
          <a:off x="4194175" y="3092450"/>
          <a:ext cx="774700" cy="669925"/>
        </p:xfrm>
        <a:graphic>
          <a:graphicData uri="http://schemas.openxmlformats.org/presentationml/2006/ole">
            <mc:AlternateContent xmlns:mc="http://schemas.openxmlformats.org/markup-compatibility/2006">
              <mc:Choice xmlns:v="urn:schemas-microsoft-com:vml" Requires="v">
                <p:oleObj name="Acrobat Document" showAsIcon="1" r:id="rId4" imgW="774000" imgH="669240" progId="Acrobat.Document.DC">
                  <p:embed/>
                </p:oleObj>
              </mc:Choice>
              <mc:Fallback>
                <p:oleObj name="Acrobat Document" showAsIcon="1" r:id="rId4" imgW="774000" imgH="669240" progId="Acrobat.Document.DC">
                  <p:embed/>
                  <p:pic>
                    <p:nvPicPr>
                      <p:cNvPr id="0" name=""/>
                      <p:cNvPicPr/>
                      <p:nvPr/>
                    </p:nvPicPr>
                    <p:blipFill>
                      <a:blip r:embed="rId5"/>
                      <a:stretch>
                        <a:fillRect/>
                      </a:stretch>
                    </p:blipFill>
                    <p:spPr>
                      <a:xfrm>
                        <a:off x="4194175" y="3092450"/>
                        <a:ext cx="774700" cy="669925"/>
                      </a:xfrm>
                      <a:prstGeom prst="rect">
                        <a:avLst/>
                      </a:prstGeom>
                      <a:solidFill>
                        <a:srgbClr val="FF0000"/>
                      </a:solidFill>
                    </p:spPr>
                  </p:pic>
                </p:oleObj>
              </mc:Fallback>
            </mc:AlternateContent>
          </a:graphicData>
        </a:graphic>
      </p:graphicFrame>
    </p:spTree>
    <p:custDataLst>
      <p:tags r:id="rId1"/>
    </p:custDataLst>
    <p:extLst>
      <p:ext uri="{BB962C8B-B14F-4D97-AF65-F5344CB8AC3E}">
        <p14:creationId xmlns:p14="http://schemas.microsoft.com/office/powerpoint/2010/main" val="21987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2796" y="1341013"/>
            <a:ext cx="5798382" cy="707886"/>
          </a:xfrm>
          <a:prstGeom prst="rect">
            <a:avLst/>
          </a:prstGeom>
          <a:noFill/>
        </p:spPr>
        <p:txBody>
          <a:bodyPr wrap="none" lIns="91440" tIns="45720" rIns="91440" bIns="45720">
            <a:spAutoFit/>
          </a:bodyPr>
          <a:lstStyle/>
          <a:p>
            <a:pPr algn="ctr"/>
            <a:r>
              <a:rPr lang="fr-FR" sz="40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Nouveaux statuts ligue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985" y="3252807"/>
            <a:ext cx="2628900" cy="1733550"/>
          </a:xfrm>
          <a:prstGeom prst="rect">
            <a:avLst/>
          </a:prstGeom>
        </p:spPr>
      </p:pic>
      <p:graphicFrame>
        <p:nvGraphicFramePr>
          <p:cNvPr id="5" name="Objet 4">
            <a:extLst>
              <a:ext uri="{FF2B5EF4-FFF2-40B4-BE49-F238E27FC236}">
                <a16:creationId xmlns:a16="http://schemas.microsoft.com/office/drawing/2014/main" id="{332C82AA-BA75-C8B9-A69A-EE8E14FD699D}"/>
              </a:ext>
            </a:extLst>
          </p:cNvPr>
          <p:cNvGraphicFramePr>
            <a:graphicFrameLocks noChangeAspect="1"/>
          </p:cNvGraphicFramePr>
          <p:nvPr>
            <p:extLst>
              <p:ext uri="{D42A27DB-BD31-4B8C-83A1-F6EECF244321}">
                <p14:modId xmlns:p14="http://schemas.microsoft.com/office/powerpoint/2010/main" val="1406279607"/>
              </p:ext>
            </p:extLst>
          </p:nvPr>
        </p:nvGraphicFramePr>
        <p:xfrm>
          <a:off x="2709746" y="4016939"/>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5" imgW="914341" imgH="792638" progId="Acrobat.Document.DC">
                  <p:embed/>
                </p:oleObj>
              </mc:Choice>
              <mc:Fallback>
                <p:oleObj name="Acrobat Document" showAsIcon="1" r:id="rId5" imgW="914341" imgH="792638" progId="Acrobat.Document.DC">
                  <p:embed/>
                  <p:pic>
                    <p:nvPicPr>
                      <p:cNvPr id="0" name=""/>
                      <p:cNvPicPr/>
                      <p:nvPr/>
                    </p:nvPicPr>
                    <p:blipFill>
                      <a:blip r:embed="rId6"/>
                      <a:stretch>
                        <a:fillRect/>
                      </a:stretch>
                    </p:blipFill>
                    <p:spPr>
                      <a:xfrm>
                        <a:off x="2709746" y="4016939"/>
                        <a:ext cx="914400" cy="792163"/>
                      </a:xfrm>
                      <a:prstGeom prst="rect">
                        <a:avLst/>
                      </a:prstGeom>
                      <a:solidFill>
                        <a:srgbClr val="FF0000"/>
                      </a:solidFill>
                    </p:spPr>
                  </p:pic>
                </p:oleObj>
              </mc:Fallback>
            </mc:AlternateContent>
          </a:graphicData>
        </a:graphic>
      </p:graphicFrame>
    </p:spTree>
    <p:custDataLst>
      <p:tags r:id="rId1"/>
    </p:custDataLst>
    <p:extLst>
      <p:ext uri="{BB962C8B-B14F-4D97-AF65-F5344CB8AC3E}">
        <p14:creationId xmlns:p14="http://schemas.microsoft.com/office/powerpoint/2010/main" val="397779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1183" y="3144199"/>
            <a:ext cx="2714265" cy="2150684"/>
          </a:xfrm>
          <a:prstGeom prst="rect">
            <a:avLst/>
          </a:prstGeom>
          <a:gradFill flip="none" rotWithShape="1">
            <a:gsLst>
              <a:gs pos="84000">
                <a:srgbClr val="008000"/>
              </a:gs>
              <a:gs pos="100000">
                <a:srgbClr val="CCFFC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Statuts actuels</a:t>
            </a:r>
          </a:p>
          <a:p>
            <a:pPr algn="ctr"/>
            <a:r>
              <a:rPr lang="fr-FR" b="1"/>
              <a:t>LNAV</a:t>
            </a:r>
          </a:p>
        </p:txBody>
      </p:sp>
      <p:sp>
        <p:nvSpPr>
          <p:cNvPr id="2" name="ZoneTexte 1">
            <a:extLst>
              <a:ext uri="{FF2B5EF4-FFF2-40B4-BE49-F238E27FC236}">
                <a16:creationId xmlns:a16="http://schemas.microsoft.com/office/drawing/2014/main" id="{1DD556FD-57B6-4FA0-8A65-F93CEF78B80B}"/>
              </a:ext>
            </a:extLst>
          </p:cNvPr>
          <p:cNvSpPr txBox="1"/>
          <p:nvPr/>
        </p:nvSpPr>
        <p:spPr>
          <a:xfrm>
            <a:off x="3193774" y="462500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4" name="ZoneTexte 3">
            <a:extLst>
              <a:ext uri="{FF2B5EF4-FFF2-40B4-BE49-F238E27FC236}">
                <a16:creationId xmlns:a16="http://schemas.microsoft.com/office/drawing/2014/main" id="{87482E4A-D1D8-49C5-B2BF-1B32647A5D45}"/>
              </a:ext>
            </a:extLst>
          </p:cNvPr>
          <p:cNvSpPr txBox="1"/>
          <p:nvPr/>
        </p:nvSpPr>
        <p:spPr>
          <a:xfrm>
            <a:off x="105276" y="1729905"/>
            <a:ext cx="8920196" cy="4481362"/>
          </a:xfrm>
          <a:prstGeom prst="rect">
            <a:avLst/>
          </a:prstGeom>
        </p:spPr>
        <p:txBody>
          <a:bodyPr vert="horz" wrap="none" lIns="91440" tIns="45720" rIns="91440" bIns="45720" rtlCol="0" anchor="ctr">
            <a:normAutofit/>
          </a:bodyPr>
          <a:lstStyle/>
          <a:p>
            <a:pPr algn="just"/>
            <a:endParaRPr lang="fr-FR" sz="1000" dirty="0">
              <a:solidFill>
                <a:srgbClr val="002857"/>
              </a:solidFill>
            </a:endParaRPr>
          </a:p>
        </p:txBody>
      </p:sp>
      <p:sp>
        <p:nvSpPr>
          <p:cNvPr id="6" name="Espace réservé du contenu 3">
            <a:extLst>
              <a:ext uri="{FF2B5EF4-FFF2-40B4-BE49-F238E27FC236}">
                <a16:creationId xmlns:a16="http://schemas.microsoft.com/office/drawing/2014/main" id="{3F4D420F-3239-409C-B52B-D0292C095F40}"/>
              </a:ext>
            </a:extLst>
          </p:cNvPr>
          <p:cNvSpPr txBox="1">
            <a:spLocks/>
          </p:cNvSpPr>
          <p:nvPr/>
        </p:nvSpPr>
        <p:spPr>
          <a:xfrm>
            <a:off x="457036" y="1058639"/>
            <a:ext cx="8216676" cy="545536"/>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dirty="0"/>
              <a:t>Résumé des modifications</a:t>
            </a:r>
          </a:p>
          <a:p>
            <a:endParaRPr lang="fr-FR" dirty="0"/>
          </a:p>
        </p:txBody>
      </p:sp>
      <p:sp>
        <p:nvSpPr>
          <p:cNvPr id="3" name="Rectangle 2"/>
          <p:cNvSpPr/>
          <p:nvPr/>
        </p:nvSpPr>
        <p:spPr>
          <a:xfrm>
            <a:off x="757946" y="3144199"/>
            <a:ext cx="2632325" cy="21506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Statuts type LR</a:t>
            </a:r>
          </a:p>
          <a:p>
            <a:pPr algn="ctr"/>
            <a:r>
              <a:rPr lang="fr-FR" b="1"/>
              <a:t>(ffvolley 2021)</a:t>
            </a:r>
          </a:p>
        </p:txBody>
      </p:sp>
      <p:sp>
        <p:nvSpPr>
          <p:cNvPr id="8" name="Cloud Callout 7"/>
          <p:cNvSpPr/>
          <p:nvPr/>
        </p:nvSpPr>
        <p:spPr>
          <a:xfrm>
            <a:off x="5961148" y="1566032"/>
            <a:ext cx="3154693" cy="1844397"/>
          </a:xfrm>
          <a:prstGeom prst="cloudCallo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solidFill>
                  <a:schemeClr val="tx1"/>
                </a:solidFill>
              </a:rPr>
              <a:t>loi de démocratisation du sport</a:t>
            </a:r>
          </a:p>
          <a:p>
            <a:pPr algn="ctr"/>
            <a:r>
              <a:rPr lang="fr-FR" b="1">
                <a:solidFill>
                  <a:schemeClr val="tx1"/>
                </a:solidFill>
              </a:rPr>
              <a:t>2022-2028</a:t>
            </a:r>
          </a:p>
        </p:txBody>
      </p:sp>
      <p:sp>
        <p:nvSpPr>
          <p:cNvPr id="9" name="Plus 8"/>
          <p:cNvSpPr/>
          <p:nvPr/>
        </p:nvSpPr>
        <p:spPr>
          <a:xfrm>
            <a:off x="3390271" y="3850866"/>
            <a:ext cx="502811" cy="532561"/>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Multiply 9"/>
          <p:cNvSpPr/>
          <p:nvPr/>
        </p:nvSpPr>
        <p:spPr>
          <a:xfrm>
            <a:off x="2744991" y="4782858"/>
            <a:ext cx="614551" cy="47111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extBox 10"/>
          <p:cNvSpPr txBox="1"/>
          <p:nvPr/>
        </p:nvSpPr>
        <p:spPr>
          <a:xfrm>
            <a:off x="4108174" y="4537050"/>
            <a:ext cx="1689086" cy="471112"/>
          </a:xfrm>
          <a:prstGeom prst="rect">
            <a:avLst/>
          </a:prstGeom>
        </p:spPr>
        <p:txBody>
          <a:bodyPr vert="horz" wrap="square" lIns="91440" tIns="45720" rIns="91440" bIns="45720" rtlCol="0" anchor="ctr">
            <a:normAutofit/>
          </a:bodyPr>
          <a:lstStyle/>
          <a:p>
            <a:pPr algn="l"/>
            <a:endParaRPr lang="fr-FR" sz="1000" dirty="0">
              <a:solidFill>
                <a:srgbClr val="002857"/>
              </a:solidFill>
            </a:endParaRPr>
          </a:p>
        </p:txBody>
      </p:sp>
      <p:sp>
        <p:nvSpPr>
          <p:cNvPr id="12" name="TextBox 11"/>
          <p:cNvSpPr txBox="1"/>
          <p:nvPr/>
        </p:nvSpPr>
        <p:spPr>
          <a:xfrm>
            <a:off x="4189186" y="4629235"/>
            <a:ext cx="1608074" cy="553003"/>
          </a:xfrm>
          <a:prstGeom prst="rect">
            <a:avLst/>
          </a:prstGeom>
        </p:spPr>
        <p:txBody>
          <a:bodyPr vert="horz" wrap="square" lIns="91440" tIns="45720" rIns="91440" bIns="45720" rtlCol="0" anchor="ctr">
            <a:normAutofit fontScale="85000" lnSpcReduction="20000"/>
          </a:bodyPr>
          <a:lstStyle/>
          <a:p>
            <a:pPr marL="171450" indent="-171450" algn="l">
              <a:buFontTx/>
              <a:buChar char="-"/>
            </a:pPr>
            <a:r>
              <a:rPr lang="fr-FR" sz="1000" dirty="0">
                <a:solidFill>
                  <a:srgbClr val="002857"/>
                </a:solidFill>
              </a:rPr>
              <a:t>Article 1 ……………..</a:t>
            </a:r>
          </a:p>
          <a:p>
            <a:pPr marL="171450" indent="-171450" algn="l">
              <a:buFontTx/>
              <a:buChar char="-"/>
            </a:pPr>
            <a:r>
              <a:rPr lang="fr-FR" sz="1000" dirty="0">
                <a:solidFill>
                  <a:srgbClr val="002857"/>
                </a:solidFill>
              </a:rPr>
              <a:t>Article 2.2 …………..</a:t>
            </a:r>
          </a:p>
          <a:p>
            <a:pPr marL="171450" indent="-171450" algn="l">
              <a:buFontTx/>
              <a:buChar char="-"/>
            </a:pPr>
            <a:r>
              <a:rPr lang="fr-FR" sz="1000" dirty="0">
                <a:solidFill>
                  <a:srgbClr val="002857"/>
                </a:solidFill>
              </a:rPr>
              <a:t>Article 3.4 …………..</a:t>
            </a:r>
          </a:p>
          <a:p>
            <a:pPr marL="171450" indent="-171450" algn="l">
              <a:buFontTx/>
              <a:buChar char="-"/>
            </a:pPr>
            <a:r>
              <a:rPr lang="fr-FR" sz="1000" dirty="0">
                <a:solidFill>
                  <a:srgbClr val="002857"/>
                </a:solidFill>
              </a:rPr>
              <a:t>Article 7.4 …………..</a:t>
            </a:r>
          </a:p>
        </p:txBody>
      </p:sp>
    </p:spTree>
    <p:custDataLst>
      <p:tags r:id="rId1"/>
    </p:custDataLst>
    <p:extLst>
      <p:ext uri="{BB962C8B-B14F-4D97-AF65-F5344CB8AC3E}">
        <p14:creationId xmlns:p14="http://schemas.microsoft.com/office/powerpoint/2010/main" val="26624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7676" y="2038069"/>
            <a:ext cx="8489427" cy="4325598"/>
          </a:xfrm>
          <a:prstGeom prst="rect">
            <a:avLst/>
          </a:prstGeom>
          <a:gradFill>
            <a:gsLst>
              <a:gs pos="0">
                <a:schemeClr val="accent1">
                  <a:tint val="100000"/>
                  <a:shade val="100000"/>
                  <a:satMod val="130000"/>
                </a:schemeClr>
              </a:gs>
              <a:gs pos="1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a:p>
        </p:txBody>
      </p:sp>
      <p:sp>
        <p:nvSpPr>
          <p:cNvPr id="2" name="ZoneTexte 1">
            <a:extLst>
              <a:ext uri="{FF2B5EF4-FFF2-40B4-BE49-F238E27FC236}">
                <a16:creationId xmlns:a16="http://schemas.microsoft.com/office/drawing/2014/main" id="{1DD556FD-57B6-4FA0-8A65-F93CEF78B80B}"/>
              </a:ext>
            </a:extLst>
          </p:cNvPr>
          <p:cNvSpPr txBox="1"/>
          <p:nvPr/>
        </p:nvSpPr>
        <p:spPr>
          <a:xfrm>
            <a:off x="3193774" y="462500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4" name="ZoneTexte 3">
            <a:extLst>
              <a:ext uri="{FF2B5EF4-FFF2-40B4-BE49-F238E27FC236}">
                <a16:creationId xmlns:a16="http://schemas.microsoft.com/office/drawing/2014/main" id="{87482E4A-D1D8-49C5-B2BF-1B32647A5D45}"/>
              </a:ext>
            </a:extLst>
          </p:cNvPr>
          <p:cNvSpPr txBox="1"/>
          <p:nvPr/>
        </p:nvSpPr>
        <p:spPr>
          <a:xfrm>
            <a:off x="105276" y="1729905"/>
            <a:ext cx="8920196" cy="4481362"/>
          </a:xfrm>
          <a:prstGeom prst="rect">
            <a:avLst/>
          </a:prstGeom>
        </p:spPr>
        <p:txBody>
          <a:bodyPr vert="horz" wrap="none" lIns="91440" tIns="45720" rIns="91440" bIns="45720" rtlCol="0" anchor="ctr">
            <a:normAutofit/>
          </a:bodyPr>
          <a:lstStyle/>
          <a:p>
            <a:pPr algn="just"/>
            <a:endParaRPr lang="fr-FR" sz="1000" dirty="0">
              <a:solidFill>
                <a:srgbClr val="002857"/>
              </a:solidFill>
            </a:endParaRPr>
          </a:p>
        </p:txBody>
      </p:sp>
      <p:sp>
        <p:nvSpPr>
          <p:cNvPr id="6" name="Espace réservé du contenu 3">
            <a:extLst>
              <a:ext uri="{FF2B5EF4-FFF2-40B4-BE49-F238E27FC236}">
                <a16:creationId xmlns:a16="http://schemas.microsoft.com/office/drawing/2014/main" id="{3F4D420F-3239-409C-B52B-D0292C095F40}"/>
              </a:ext>
            </a:extLst>
          </p:cNvPr>
          <p:cNvSpPr txBox="1">
            <a:spLocks/>
          </p:cNvSpPr>
          <p:nvPr/>
        </p:nvSpPr>
        <p:spPr>
          <a:xfrm>
            <a:off x="457036" y="1058639"/>
            <a:ext cx="8216676" cy="545536"/>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dirty="0"/>
              <a:t>Résumé des modifications (1/2)</a:t>
            </a:r>
          </a:p>
          <a:p>
            <a:endParaRPr lang="fr-FR" dirty="0"/>
          </a:p>
        </p:txBody>
      </p:sp>
      <p:sp>
        <p:nvSpPr>
          <p:cNvPr id="8" name="ZoneTexte 3">
            <a:extLst>
              <a:ext uri="{FF2B5EF4-FFF2-40B4-BE49-F238E27FC236}">
                <a16:creationId xmlns:a16="http://schemas.microsoft.com/office/drawing/2014/main" id="{87482E4A-D1D8-49C5-B2BF-1B32647A5D45}"/>
              </a:ext>
            </a:extLst>
          </p:cNvPr>
          <p:cNvSpPr txBox="1"/>
          <p:nvPr/>
        </p:nvSpPr>
        <p:spPr>
          <a:xfrm>
            <a:off x="257676" y="1882305"/>
            <a:ext cx="8920196" cy="4481362"/>
          </a:xfrm>
          <a:prstGeom prst="rect">
            <a:avLst/>
          </a:prstGeom>
        </p:spPr>
        <p:txBody>
          <a:bodyPr vert="horz" wrap="none" lIns="91440" tIns="45720" rIns="91440" bIns="45720" rtlCol="0" anchor="ctr">
            <a:normAutofit/>
          </a:bodyPr>
          <a:lstStyle/>
          <a:p>
            <a:pPr algn="just">
              <a:lnSpc>
                <a:spcPct val="107000"/>
              </a:lnSpc>
            </a:pPr>
            <a:r>
              <a:rPr lang="fr-FR" dirty="0">
                <a:latin typeface="Arial" panose="020B0604020202020204" pitchFamily="34" charset="0"/>
                <a:ea typeface="Calibri" panose="020F0502020204030204" pitchFamily="34" charset="0"/>
                <a:cs typeface="Times New Roman" panose="02020603050405020304" pitchFamily="18" charset="0"/>
              </a:rPr>
              <a:t>Statuts type 2021 des LR (document Ffvolley, approuvé en CA fédéral du 22/5/21)</a:t>
            </a:r>
          </a:p>
          <a:p>
            <a:pPr algn="just">
              <a:lnSpc>
                <a:spcPct val="107000"/>
              </a:lnSpc>
            </a:pPr>
            <a:endParaRPr lang="fr-FR"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suppression de répétitions,</a:t>
            </a:r>
          </a:p>
          <a:p>
            <a:pPr marL="285750" indent="-285750" algn="just">
              <a:lnSpc>
                <a:spcPct val="107000"/>
              </a:lnSpc>
              <a:buFontTx/>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suppression de référence aux statuts des sociétés,</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reformulations et renvoi aux textes et règlements,</a:t>
            </a:r>
          </a:p>
          <a:p>
            <a:pPr marL="285750" indent="-285750" algn="just">
              <a:lnSpc>
                <a:spcPct val="107000"/>
              </a:lnSpc>
              <a:buFontTx/>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suppression du redressement judiciaire (comme perte de qualité de membre),</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suppression du quitus,</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corrections des fautes d’orthographe et typographiques.</a:t>
            </a:r>
          </a:p>
          <a:p>
            <a:pPr marL="285750" indent="-285750" algn="just">
              <a:lnSpc>
                <a:spcPct val="107000"/>
              </a:lnSpc>
              <a:buFontTx/>
              <a:buChar char="-"/>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fr-FR" dirty="0">
                <a:latin typeface="Arial" panose="020B0604020202020204" pitchFamily="34" charset="0"/>
                <a:ea typeface="Calibri" panose="020F0502020204030204" pitchFamily="34" charset="0"/>
                <a:cs typeface="Times New Roman" panose="02020603050405020304" pitchFamily="18" charset="0"/>
              </a:rPr>
              <a:t>Modifications :</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élection des délégués régionaux suppléants,</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candidature possible d’un président de CDVB au CD régional.</a:t>
            </a:r>
          </a:p>
          <a:p>
            <a:pPr marL="285750" indent="-285750" algn="just">
              <a:lnSpc>
                <a:spcPct val="107000"/>
              </a:lnSpc>
              <a:buFontTx/>
              <a:buChar char="-"/>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000" dirty="0">
              <a:solidFill>
                <a:srgbClr val="002857"/>
              </a:solidFill>
            </a:endParaRPr>
          </a:p>
        </p:txBody>
      </p:sp>
    </p:spTree>
    <p:custDataLst>
      <p:tags r:id="rId1"/>
    </p:custDataLst>
    <p:extLst>
      <p:ext uri="{BB962C8B-B14F-4D97-AF65-F5344CB8AC3E}">
        <p14:creationId xmlns:p14="http://schemas.microsoft.com/office/powerpoint/2010/main" val="285143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26790" y="1190623"/>
            <a:ext cx="8216676" cy="4352927"/>
          </a:xfrm>
        </p:spPr>
        <p:txBody>
          <a:bodyPr/>
          <a:lstStyle/>
          <a:p>
            <a:pPr>
              <a:spcBef>
                <a:spcPts val="600"/>
              </a:spcBef>
              <a:spcAft>
                <a:spcPts val="600"/>
              </a:spcAft>
            </a:pPr>
            <a:endParaRPr lang="fr-FR" dirty="0"/>
          </a:p>
          <a:p>
            <a:pPr>
              <a:spcBef>
                <a:spcPts val="600"/>
              </a:spcBef>
              <a:spcAft>
                <a:spcPts val="600"/>
              </a:spcAft>
            </a:pPr>
            <a:r>
              <a:rPr lang="fr-FR" dirty="0"/>
              <a:t>Inscription des clubs présents</a:t>
            </a:r>
          </a:p>
          <a:p>
            <a:pPr>
              <a:spcBef>
                <a:spcPts val="600"/>
              </a:spcBef>
              <a:spcAft>
                <a:spcPts val="600"/>
              </a:spcAft>
            </a:pPr>
            <a:r>
              <a:rPr lang="fr-FR" dirty="0"/>
              <a:t>Bilan des pouvoirs</a:t>
            </a:r>
          </a:p>
          <a:p>
            <a:pPr>
              <a:spcBef>
                <a:spcPts val="600"/>
              </a:spcBef>
              <a:spcAft>
                <a:spcPts val="600"/>
              </a:spcAft>
            </a:pPr>
            <a:endParaRPr lang="fr-FR" dirty="0"/>
          </a:p>
          <a:p>
            <a:pPr marL="0" indent="0">
              <a:spcBef>
                <a:spcPts val="600"/>
              </a:spcBef>
              <a:spcAft>
                <a:spcPts val="600"/>
              </a:spcAft>
              <a:buNone/>
            </a:pPr>
            <a:endParaRPr lang="fr-FR" dirty="0"/>
          </a:p>
          <a:p>
            <a:endParaRPr lang="fr-FR" dirty="0"/>
          </a:p>
          <a:p>
            <a:endParaRPr lang="fr-FR" dirty="0"/>
          </a:p>
          <a:p>
            <a:pPr marL="0" indent="0">
              <a:buNone/>
            </a:pPr>
            <a:endParaRPr lang="fr-FR" dirty="0"/>
          </a:p>
          <a:p>
            <a:pPr marL="0" indent="0">
              <a:buNone/>
            </a:pPr>
            <a:endParaRPr lang="fr-FR" dirty="0"/>
          </a:p>
          <a:p>
            <a:pPr>
              <a:spcAft>
                <a:spcPts val="600"/>
              </a:spcAft>
            </a:pPr>
            <a:endParaRPr lang="fr-FR" dirty="0"/>
          </a:p>
        </p:txBody>
      </p:sp>
      <p:sp>
        <p:nvSpPr>
          <p:cNvPr id="7" name="Espace réservé du contenu 3"/>
          <p:cNvSpPr txBox="1">
            <a:spLocks/>
          </p:cNvSpPr>
          <p:nvPr/>
        </p:nvSpPr>
        <p:spPr>
          <a:xfrm>
            <a:off x="2140640" y="4594860"/>
            <a:ext cx="4256930" cy="407961"/>
          </a:xfrm>
          <a:prstGeom prst="roundRect">
            <a:avLst/>
          </a:prstGeom>
        </p:spPr>
        <p:style>
          <a:lnRef idx="2">
            <a:schemeClr val="accent2"/>
          </a:lnRef>
          <a:fillRef idx="1">
            <a:schemeClr val="lt1"/>
          </a:fillRef>
          <a:effectRef idx="0">
            <a:schemeClr val="accent2"/>
          </a:effectRef>
          <a:fontRef idx="minor">
            <a:schemeClr val="dk1"/>
          </a:fontRef>
        </p:style>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buSzPct val="150000"/>
              <a:buNone/>
            </a:pPr>
            <a:r>
              <a:rPr lang="fr-FR" dirty="0">
                <a:solidFill>
                  <a:srgbClr val="009999"/>
                </a:solidFill>
              </a:rPr>
              <a:t>Bilan du quorum</a:t>
            </a:r>
          </a:p>
        </p:txBody>
      </p:sp>
      <p:sp>
        <p:nvSpPr>
          <p:cNvPr id="3" name="Flèche vers le bas 2"/>
          <p:cNvSpPr/>
          <p:nvPr/>
        </p:nvSpPr>
        <p:spPr>
          <a:xfrm>
            <a:off x="4023360" y="3360420"/>
            <a:ext cx="491490" cy="8801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171680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02513"/>
            <a:ext cx="9144000" cy="2099519"/>
          </a:xfrm>
          <a:prstGeom prst="rect">
            <a:avLst/>
          </a:prstGeom>
          <a:gradFill flip="none" rotWithShape="1">
            <a:gsLst>
              <a:gs pos="0">
                <a:srgbClr val="F3F8FC"/>
              </a:gs>
              <a:gs pos="34000">
                <a:srgbClr val="CCFFCC"/>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a:p>
        </p:txBody>
      </p:sp>
      <p:sp>
        <p:nvSpPr>
          <p:cNvPr id="2" name="ZoneTexte 1">
            <a:extLst>
              <a:ext uri="{FF2B5EF4-FFF2-40B4-BE49-F238E27FC236}">
                <a16:creationId xmlns:a16="http://schemas.microsoft.com/office/drawing/2014/main" id="{1DD556FD-57B6-4FA0-8A65-F93CEF78B80B}"/>
              </a:ext>
            </a:extLst>
          </p:cNvPr>
          <p:cNvSpPr txBox="1"/>
          <p:nvPr/>
        </p:nvSpPr>
        <p:spPr>
          <a:xfrm>
            <a:off x="3193774" y="462500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4" name="ZoneTexte 3">
            <a:extLst>
              <a:ext uri="{FF2B5EF4-FFF2-40B4-BE49-F238E27FC236}">
                <a16:creationId xmlns:a16="http://schemas.microsoft.com/office/drawing/2014/main" id="{87482E4A-D1D8-49C5-B2BF-1B32647A5D45}"/>
              </a:ext>
            </a:extLst>
          </p:cNvPr>
          <p:cNvSpPr txBox="1"/>
          <p:nvPr/>
        </p:nvSpPr>
        <p:spPr>
          <a:xfrm>
            <a:off x="105276" y="1729905"/>
            <a:ext cx="8920196" cy="4481362"/>
          </a:xfrm>
          <a:prstGeom prst="rect">
            <a:avLst/>
          </a:prstGeom>
        </p:spPr>
        <p:txBody>
          <a:bodyPr vert="horz" wrap="none" lIns="91440" tIns="45720" rIns="91440" bIns="45720" rtlCol="0" anchor="ctr">
            <a:normAutofit/>
          </a:bodyPr>
          <a:lstStyle/>
          <a:p>
            <a:pPr algn="just"/>
            <a:endParaRPr lang="fr-FR" sz="1000" dirty="0">
              <a:solidFill>
                <a:srgbClr val="002857"/>
              </a:solidFill>
            </a:endParaRPr>
          </a:p>
        </p:txBody>
      </p:sp>
      <p:sp>
        <p:nvSpPr>
          <p:cNvPr id="6" name="Espace réservé du contenu 3">
            <a:extLst>
              <a:ext uri="{FF2B5EF4-FFF2-40B4-BE49-F238E27FC236}">
                <a16:creationId xmlns:a16="http://schemas.microsoft.com/office/drawing/2014/main" id="{3F4D420F-3239-409C-B52B-D0292C095F40}"/>
              </a:ext>
            </a:extLst>
          </p:cNvPr>
          <p:cNvSpPr txBox="1">
            <a:spLocks/>
          </p:cNvSpPr>
          <p:nvPr/>
        </p:nvSpPr>
        <p:spPr>
          <a:xfrm>
            <a:off x="457036" y="1058639"/>
            <a:ext cx="8216676" cy="545536"/>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dirty="0"/>
              <a:t>Résumé des modifications (2/2)</a:t>
            </a:r>
          </a:p>
          <a:p>
            <a:endParaRPr lang="fr-FR" dirty="0"/>
          </a:p>
        </p:txBody>
      </p:sp>
      <p:sp>
        <p:nvSpPr>
          <p:cNvPr id="8" name="ZoneTexte 3">
            <a:extLst>
              <a:ext uri="{FF2B5EF4-FFF2-40B4-BE49-F238E27FC236}">
                <a16:creationId xmlns:a16="http://schemas.microsoft.com/office/drawing/2014/main" id="{87482E4A-D1D8-49C5-B2BF-1B32647A5D45}"/>
              </a:ext>
            </a:extLst>
          </p:cNvPr>
          <p:cNvSpPr txBox="1"/>
          <p:nvPr/>
        </p:nvSpPr>
        <p:spPr>
          <a:xfrm>
            <a:off x="257676" y="1882305"/>
            <a:ext cx="8767796" cy="4481362"/>
          </a:xfrm>
          <a:prstGeom prst="rect">
            <a:avLst/>
          </a:prstGeom>
        </p:spPr>
        <p:txBody>
          <a:bodyPr vert="horz" wrap="none" lIns="91440" tIns="45720" rIns="91440" bIns="45720" rtlCol="0" anchor="ctr">
            <a:normAutofit fontScale="92500" lnSpcReduction="10000"/>
          </a:bodyPr>
          <a:lstStyle/>
          <a:p>
            <a:pPr algn="just">
              <a:lnSpc>
                <a:spcPct val="107000"/>
              </a:lnSpc>
            </a:pPr>
            <a:r>
              <a:rPr lang="fr-FR" dirty="0">
                <a:latin typeface="Arial" panose="020B0604020202020204" pitchFamily="34" charset="0"/>
                <a:ea typeface="Calibri" panose="020F0502020204030204" pitchFamily="34" charset="0"/>
                <a:cs typeface="Times New Roman" panose="02020603050405020304" pitchFamily="18" charset="0"/>
              </a:rPr>
              <a:t>Maintien d’articles de nos statuts actuels (version 2016): </a:t>
            </a:r>
          </a:p>
          <a:p>
            <a:pPr marL="285750" indent="-285750" algn="just">
              <a:lnSpc>
                <a:spcPct val="107000"/>
              </a:lnSpc>
              <a:buFontTx/>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historique (actuel article 1),</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création d’un institut régional de formation (actuel article 2.2),</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modalités de choix de dates et lieux d’AG (actuel article 6.3.1),</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rattachement d’un CDVB (actuel article 3.4),</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possibilité de rémunération de dirigeants (actuel article 7.4),</a:t>
            </a:r>
          </a:p>
          <a:p>
            <a:pPr algn="just">
              <a:lnSpc>
                <a:spcPct val="107000"/>
              </a:lnSpc>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pPr>
            <a:endParaRPr lang="fr-FR"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pPr>
            <a:r>
              <a:rPr lang="fr-FR" dirty="0">
                <a:latin typeface="Arial" panose="020B0604020202020204" pitchFamily="34" charset="0"/>
                <a:ea typeface="Calibri" panose="020F0502020204030204" pitchFamily="34" charset="0"/>
                <a:cs typeface="Times New Roman" panose="02020603050405020304" pitchFamily="18" charset="0"/>
              </a:rPr>
              <a:t>Ajouts: </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sommaire,</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notion d’association responsable sous forme de recommandation (non obligatoire, </a:t>
            </a:r>
          </a:p>
          <a:p>
            <a:pPr lvl="1" algn="just">
              <a:lnSpc>
                <a:spcPct val="107000"/>
              </a:lnSpc>
            </a:pPr>
            <a:r>
              <a:rPr lang="fr-FR" dirty="0">
                <a:latin typeface="Arial" panose="020B0604020202020204" pitchFamily="34" charset="0"/>
                <a:ea typeface="Calibri" panose="020F0502020204030204" pitchFamily="34" charset="0"/>
                <a:cs typeface="Times New Roman" panose="02020603050405020304" pitchFamily="18" charset="0"/>
              </a:rPr>
              <a:t>ESS, environement),</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fonctionnement en bureau restreint,</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réserve financière,</a:t>
            </a:r>
          </a:p>
          <a:p>
            <a:pPr marL="285750" indent="-285750" algn="just">
              <a:lnSpc>
                <a:spcPct val="107000"/>
              </a:lnSpc>
              <a:buFontTx/>
              <a:buChar char="-"/>
            </a:pPr>
            <a:r>
              <a:rPr lang="fr-FR" dirty="0">
                <a:latin typeface="Arial" panose="020B0604020202020204" pitchFamily="34" charset="0"/>
                <a:ea typeface="Calibri" panose="020F0502020204030204" pitchFamily="34" charset="0"/>
                <a:cs typeface="Times New Roman" panose="02020603050405020304" pitchFamily="18" charset="0"/>
              </a:rPr>
              <a:t>limitation à trois mandats, parité après 2028 (loi de démocratisation du sport),</a:t>
            </a:r>
          </a:p>
          <a:p>
            <a:pPr marL="285750" indent="-285750" algn="just">
              <a:lnSpc>
                <a:spcPct val="107000"/>
              </a:lnSpc>
              <a:buFontTx/>
              <a:buChar char="-"/>
            </a:pPr>
            <a:r>
              <a:rPr lang="fr-FR" dirty="0">
                <a:solidFill>
                  <a:srgbClr val="FF0000"/>
                </a:solidFill>
                <a:latin typeface="Arial" panose="020B0604020202020204" pitchFamily="34" charset="0"/>
                <a:ea typeface="Calibri" panose="020F0502020204030204" pitchFamily="34" charset="0"/>
                <a:cs typeface="Times New Roman" panose="02020603050405020304" pitchFamily="18" charset="0"/>
              </a:rPr>
              <a:t>révocation d’un membre du bureau par le comité directeur.</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1000" dirty="0">
              <a:solidFill>
                <a:srgbClr val="002857"/>
              </a:solidFill>
            </a:endParaRPr>
          </a:p>
        </p:txBody>
      </p:sp>
    </p:spTree>
    <p:custDataLst>
      <p:tags r:id="rId1"/>
    </p:custDataLst>
    <p:extLst>
      <p:ext uri="{BB962C8B-B14F-4D97-AF65-F5344CB8AC3E}">
        <p14:creationId xmlns:p14="http://schemas.microsoft.com/office/powerpoint/2010/main" val="199335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4574" y="1820503"/>
            <a:ext cx="8048998" cy="1692771"/>
          </a:xfrm>
          <a:prstGeom prst="rect">
            <a:avLst/>
          </a:prstGeom>
          <a:noFill/>
        </p:spPr>
        <p:txBody>
          <a:bodyPr wrap="none" lIns="91440" tIns="45720" rIns="91440" bIns="45720">
            <a:spAutoFit/>
          </a:bodyPr>
          <a:lstStyle/>
          <a:p>
            <a:pPr algn="ctr"/>
            <a:r>
              <a:rPr lang="fr-FR" sz="40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Commission Régionale Sportive</a:t>
            </a:r>
          </a:p>
          <a:p>
            <a:pPr algn="ctr"/>
            <a:r>
              <a:rPr lang="fr-FR" sz="3200" b="1" dirty="0">
                <a:ln w="12700">
                  <a:solidFill>
                    <a:schemeClr val="tx2">
                      <a:lumMod val="75000"/>
                    </a:schemeClr>
                  </a:solidFill>
                  <a:prstDash val="solid"/>
                </a:ln>
                <a:solidFill>
                  <a:schemeClr val="accent2">
                    <a:lumMod val="40000"/>
                    <a:lumOff val="60000"/>
                  </a:schemeClr>
                </a:solidFill>
                <a:effectLst>
                  <a:outerShdw dist="38100" dir="2640000" algn="bl" rotWithShape="0">
                    <a:schemeClr val="tx2">
                      <a:lumMod val="75000"/>
                    </a:schemeClr>
                  </a:outerShdw>
                </a:effectLst>
              </a:rPr>
              <a:t>Modification du RGER 2022-2023</a:t>
            </a:r>
          </a:p>
          <a:p>
            <a:pPr algn="ctr"/>
            <a:r>
              <a:rPr lang="fr-FR" sz="3200" b="1" dirty="0">
                <a:ln w="12700">
                  <a:solidFill>
                    <a:schemeClr val="tx2">
                      <a:lumMod val="75000"/>
                    </a:schemeClr>
                  </a:solidFill>
                  <a:prstDash val="solid"/>
                </a:ln>
                <a:solidFill>
                  <a:schemeClr val="accent2">
                    <a:lumMod val="40000"/>
                    <a:lumOff val="60000"/>
                  </a:schemeClr>
                </a:solidFill>
                <a:effectLst>
                  <a:outerShdw dist="38100" dir="2640000" algn="bl" rotWithShape="0">
                    <a:schemeClr val="tx2">
                      <a:lumMod val="75000"/>
                    </a:schemeClr>
                  </a:outerShdw>
                </a:effectLst>
              </a:rPr>
              <a:t>()</a:t>
            </a:r>
          </a:p>
        </p:txBody>
      </p:sp>
      <p:pic>
        <p:nvPicPr>
          <p:cNvPr id="2" name="Image 1">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370" y="3039428"/>
            <a:ext cx="2095500" cy="2181225"/>
          </a:xfrm>
          <a:prstGeom prst="rect">
            <a:avLst/>
          </a:prstGeom>
        </p:spPr>
      </p:pic>
    </p:spTree>
    <p:custDataLst>
      <p:tags r:id="rId1"/>
    </p:custDataLst>
    <p:extLst>
      <p:ext uri="{BB962C8B-B14F-4D97-AF65-F5344CB8AC3E}">
        <p14:creationId xmlns:p14="http://schemas.microsoft.com/office/powerpoint/2010/main" val="351119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D556FD-57B6-4FA0-8A65-F93CEF78B80B}"/>
              </a:ext>
            </a:extLst>
          </p:cNvPr>
          <p:cNvSpPr txBox="1"/>
          <p:nvPr/>
        </p:nvSpPr>
        <p:spPr>
          <a:xfrm>
            <a:off x="3193774" y="462500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4" name="ZoneTexte 3">
            <a:extLst>
              <a:ext uri="{FF2B5EF4-FFF2-40B4-BE49-F238E27FC236}">
                <a16:creationId xmlns:a16="http://schemas.microsoft.com/office/drawing/2014/main" id="{87482E4A-D1D8-49C5-B2BF-1B32647A5D45}"/>
              </a:ext>
            </a:extLst>
          </p:cNvPr>
          <p:cNvSpPr txBox="1"/>
          <p:nvPr/>
        </p:nvSpPr>
        <p:spPr>
          <a:xfrm>
            <a:off x="105276" y="1729905"/>
            <a:ext cx="8920196" cy="4481362"/>
          </a:xfrm>
          <a:prstGeom prst="rect">
            <a:avLst/>
          </a:prstGeom>
        </p:spPr>
        <p:txBody>
          <a:bodyPr vert="horz" wrap="none" lIns="91440" tIns="45720" rIns="91440" bIns="45720" rtlCol="0" anchor="ctr">
            <a:normAutofit/>
          </a:bodyPr>
          <a:lstStyle/>
          <a:p>
            <a:pPr algn="just"/>
            <a:endParaRPr lang="fr-FR" sz="1000" dirty="0">
              <a:solidFill>
                <a:srgbClr val="002857"/>
              </a:solidFill>
            </a:endParaRPr>
          </a:p>
        </p:txBody>
      </p:sp>
      <p:sp>
        <p:nvSpPr>
          <p:cNvPr id="6" name="Espace réservé du contenu 3">
            <a:extLst>
              <a:ext uri="{FF2B5EF4-FFF2-40B4-BE49-F238E27FC236}">
                <a16:creationId xmlns:a16="http://schemas.microsoft.com/office/drawing/2014/main" id="{3F4D420F-3239-409C-B52B-D0292C095F40}"/>
              </a:ext>
            </a:extLst>
          </p:cNvPr>
          <p:cNvSpPr txBox="1">
            <a:spLocks/>
          </p:cNvSpPr>
          <p:nvPr/>
        </p:nvSpPr>
        <p:spPr>
          <a:xfrm>
            <a:off x="457036" y="1058639"/>
            <a:ext cx="7222437" cy="511593"/>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800" dirty="0"/>
              <a:t>RGER : Résumé des modifications</a:t>
            </a:r>
          </a:p>
          <a:p>
            <a:pPr marL="0" indent="0">
              <a:buNone/>
            </a:pPr>
            <a:endParaRPr lang="fr-FR" dirty="0"/>
          </a:p>
        </p:txBody>
      </p:sp>
      <p:pic>
        <p:nvPicPr>
          <p:cNvPr id="7" name="Image 6">
            <a:extLst>
              <a:ext uri="{FF2B5EF4-FFF2-40B4-BE49-F238E27FC236}">
                <a16:creationId xmlns:a16="http://schemas.microsoft.com/office/drawing/2014/main" id="{DB9679DB-CC4B-28A8-30CC-0789761DF536}"/>
              </a:ext>
            </a:extLst>
          </p:cNvPr>
          <p:cNvPicPr>
            <a:picLocks noChangeAspect="1"/>
          </p:cNvPicPr>
          <p:nvPr/>
        </p:nvPicPr>
        <p:blipFill>
          <a:blip r:embed="rId5"/>
          <a:stretch>
            <a:fillRect/>
          </a:stretch>
        </p:blipFill>
        <p:spPr>
          <a:xfrm>
            <a:off x="961351" y="1570231"/>
            <a:ext cx="6611615" cy="2466509"/>
          </a:xfrm>
          <a:prstGeom prst="rect">
            <a:avLst/>
          </a:prstGeom>
        </p:spPr>
      </p:pic>
    </p:spTree>
    <p:custDataLst>
      <p:tags r:id="rId1"/>
    </p:custDataLst>
    <p:extLst>
      <p:ext uri="{BB962C8B-B14F-4D97-AF65-F5344CB8AC3E}">
        <p14:creationId xmlns:p14="http://schemas.microsoft.com/office/powerpoint/2010/main" val="87593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D556FD-57B6-4FA0-8A65-F93CEF78B80B}"/>
              </a:ext>
            </a:extLst>
          </p:cNvPr>
          <p:cNvSpPr txBox="1"/>
          <p:nvPr/>
        </p:nvSpPr>
        <p:spPr>
          <a:xfrm>
            <a:off x="3193774" y="462500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4" name="ZoneTexte 3">
            <a:extLst>
              <a:ext uri="{FF2B5EF4-FFF2-40B4-BE49-F238E27FC236}">
                <a16:creationId xmlns:a16="http://schemas.microsoft.com/office/drawing/2014/main" id="{87482E4A-D1D8-49C5-B2BF-1B32647A5D45}"/>
              </a:ext>
            </a:extLst>
          </p:cNvPr>
          <p:cNvSpPr txBox="1"/>
          <p:nvPr/>
        </p:nvSpPr>
        <p:spPr>
          <a:xfrm>
            <a:off x="105276" y="1729905"/>
            <a:ext cx="8920196" cy="4481362"/>
          </a:xfrm>
          <a:prstGeom prst="rect">
            <a:avLst/>
          </a:prstGeom>
        </p:spPr>
        <p:txBody>
          <a:bodyPr vert="horz" wrap="none" lIns="91440" tIns="45720" rIns="91440" bIns="45720" rtlCol="0" anchor="ctr">
            <a:normAutofit/>
          </a:bodyPr>
          <a:lstStyle/>
          <a:p>
            <a:pPr algn="just"/>
            <a:endParaRPr lang="fr-FR" sz="1000" dirty="0">
              <a:solidFill>
                <a:srgbClr val="002857"/>
              </a:solidFill>
            </a:endParaRPr>
          </a:p>
        </p:txBody>
      </p:sp>
      <p:sp>
        <p:nvSpPr>
          <p:cNvPr id="6" name="Espace réservé du contenu 3">
            <a:extLst>
              <a:ext uri="{FF2B5EF4-FFF2-40B4-BE49-F238E27FC236}">
                <a16:creationId xmlns:a16="http://schemas.microsoft.com/office/drawing/2014/main" id="{3F4D420F-3239-409C-B52B-D0292C095F40}"/>
              </a:ext>
            </a:extLst>
          </p:cNvPr>
          <p:cNvSpPr txBox="1">
            <a:spLocks/>
          </p:cNvSpPr>
          <p:nvPr/>
        </p:nvSpPr>
        <p:spPr>
          <a:xfrm>
            <a:off x="457036" y="1058639"/>
            <a:ext cx="7222437" cy="511593"/>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800" dirty="0"/>
              <a:t>RGER : Résumé des modifications</a:t>
            </a:r>
          </a:p>
          <a:p>
            <a:pPr marL="0" indent="0">
              <a:buNone/>
            </a:pPr>
            <a:endParaRPr lang="fr-FR" dirty="0"/>
          </a:p>
        </p:txBody>
      </p:sp>
      <p:pic>
        <p:nvPicPr>
          <p:cNvPr id="5" name="Image 4">
            <a:extLst>
              <a:ext uri="{FF2B5EF4-FFF2-40B4-BE49-F238E27FC236}">
                <a16:creationId xmlns:a16="http://schemas.microsoft.com/office/drawing/2014/main" id="{B5287D38-72F3-6B86-E8AF-723E3FA44978}"/>
              </a:ext>
            </a:extLst>
          </p:cNvPr>
          <p:cNvPicPr>
            <a:picLocks noChangeAspect="1"/>
          </p:cNvPicPr>
          <p:nvPr/>
        </p:nvPicPr>
        <p:blipFill>
          <a:blip r:embed="rId5"/>
          <a:stretch>
            <a:fillRect/>
          </a:stretch>
        </p:blipFill>
        <p:spPr>
          <a:xfrm>
            <a:off x="595089" y="1478084"/>
            <a:ext cx="6578862" cy="4856217"/>
          </a:xfrm>
          <a:prstGeom prst="rect">
            <a:avLst/>
          </a:prstGeom>
        </p:spPr>
      </p:pic>
    </p:spTree>
    <p:custDataLst>
      <p:tags r:id="rId1"/>
    </p:custDataLst>
    <p:extLst>
      <p:ext uri="{BB962C8B-B14F-4D97-AF65-F5344CB8AC3E}">
        <p14:creationId xmlns:p14="http://schemas.microsoft.com/office/powerpoint/2010/main" val="143921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D556FD-57B6-4FA0-8A65-F93CEF78B80B}"/>
              </a:ext>
            </a:extLst>
          </p:cNvPr>
          <p:cNvSpPr txBox="1"/>
          <p:nvPr/>
        </p:nvSpPr>
        <p:spPr>
          <a:xfrm>
            <a:off x="3193774" y="4625009"/>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sp>
        <p:nvSpPr>
          <p:cNvPr id="4" name="ZoneTexte 3">
            <a:extLst>
              <a:ext uri="{FF2B5EF4-FFF2-40B4-BE49-F238E27FC236}">
                <a16:creationId xmlns:a16="http://schemas.microsoft.com/office/drawing/2014/main" id="{87482E4A-D1D8-49C5-B2BF-1B32647A5D45}"/>
              </a:ext>
            </a:extLst>
          </p:cNvPr>
          <p:cNvSpPr txBox="1"/>
          <p:nvPr/>
        </p:nvSpPr>
        <p:spPr>
          <a:xfrm>
            <a:off x="105276" y="1729905"/>
            <a:ext cx="8920196" cy="4481362"/>
          </a:xfrm>
          <a:prstGeom prst="rect">
            <a:avLst/>
          </a:prstGeom>
        </p:spPr>
        <p:txBody>
          <a:bodyPr vert="horz" wrap="none" lIns="91440" tIns="45720" rIns="91440" bIns="45720" rtlCol="0" anchor="ctr">
            <a:normAutofit/>
          </a:bodyPr>
          <a:lstStyle/>
          <a:p>
            <a:pPr algn="just"/>
            <a:endParaRPr lang="fr-FR" sz="1000" dirty="0">
              <a:solidFill>
                <a:srgbClr val="002857"/>
              </a:solidFill>
            </a:endParaRPr>
          </a:p>
        </p:txBody>
      </p:sp>
      <p:sp>
        <p:nvSpPr>
          <p:cNvPr id="6" name="Espace réservé du contenu 3">
            <a:extLst>
              <a:ext uri="{FF2B5EF4-FFF2-40B4-BE49-F238E27FC236}">
                <a16:creationId xmlns:a16="http://schemas.microsoft.com/office/drawing/2014/main" id="{3F4D420F-3239-409C-B52B-D0292C095F40}"/>
              </a:ext>
            </a:extLst>
          </p:cNvPr>
          <p:cNvSpPr txBox="1">
            <a:spLocks/>
          </p:cNvSpPr>
          <p:nvPr/>
        </p:nvSpPr>
        <p:spPr>
          <a:xfrm>
            <a:off x="457036" y="1058639"/>
            <a:ext cx="7222437" cy="511593"/>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800" dirty="0"/>
              <a:t>RGER : Résumé des modifications</a:t>
            </a:r>
          </a:p>
          <a:p>
            <a:pPr marL="0" indent="0">
              <a:buNone/>
            </a:pPr>
            <a:endParaRPr lang="fr-FR" dirty="0"/>
          </a:p>
        </p:txBody>
      </p:sp>
      <p:pic>
        <p:nvPicPr>
          <p:cNvPr id="7" name="Image 6">
            <a:extLst>
              <a:ext uri="{FF2B5EF4-FFF2-40B4-BE49-F238E27FC236}">
                <a16:creationId xmlns:a16="http://schemas.microsoft.com/office/drawing/2014/main" id="{EBAF3395-4EB2-C8FB-65B1-ADC6974AE58B}"/>
              </a:ext>
            </a:extLst>
          </p:cNvPr>
          <p:cNvPicPr>
            <a:picLocks noChangeAspect="1"/>
          </p:cNvPicPr>
          <p:nvPr/>
        </p:nvPicPr>
        <p:blipFill>
          <a:blip r:embed="rId5"/>
          <a:stretch>
            <a:fillRect/>
          </a:stretch>
        </p:blipFill>
        <p:spPr>
          <a:xfrm>
            <a:off x="617950" y="1486251"/>
            <a:ext cx="7062575" cy="2892461"/>
          </a:xfrm>
          <a:prstGeom prst="rect">
            <a:avLst/>
          </a:prstGeom>
        </p:spPr>
      </p:pic>
    </p:spTree>
    <p:custDataLst>
      <p:tags r:id="rId1"/>
    </p:custDataLst>
    <p:extLst>
      <p:ext uri="{BB962C8B-B14F-4D97-AF65-F5344CB8AC3E}">
        <p14:creationId xmlns:p14="http://schemas.microsoft.com/office/powerpoint/2010/main" val="72168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40110" y="1671637"/>
            <a:ext cx="7102913" cy="2147196"/>
          </a:xfrm>
          <a:prstGeom prst="rect">
            <a:avLst/>
          </a:prstGeom>
        </p:spPr>
      </p:pic>
      <p:pic>
        <p:nvPicPr>
          <p:cNvPr id="6" name="Image 5"/>
          <p:cNvPicPr>
            <a:picLocks noChangeAspect="1"/>
          </p:cNvPicPr>
          <p:nvPr/>
        </p:nvPicPr>
        <p:blipFill>
          <a:blip r:embed="rId3"/>
          <a:stretch>
            <a:fillRect/>
          </a:stretch>
        </p:blipFill>
        <p:spPr>
          <a:xfrm>
            <a:off x="740110" y="4915090"/>
            <a:ext cx="7229294" cy="1030451"/>
          </a:xfrm>
          <a:prstGeom prst="rect">
            <a:avLst/>
          </a:prstGeom>
        </p:spPr>
      </p:pic>
      <p:pic>
        <p:nvPicPr>
          <p:cNvPr id="7" name="Image 6"/>
          <p:cNvPicPr>
            <a:picLocks noChangeAspect="1"/>
          </p:cNvPicPr>
          <p:nvPr/>
        </p:nvPicPr>
        <p:blipFill>
          <a:blip r:embed="rId4"/>
          <a:stretch>
            <a:fillRect/>
          </a:stretch>
        </p:blipFill>
        <p:spPr>
          <a:xfrm>
            <a:off x="740111" y="3974595"/>
            <a:ext cx="7102912" cy="784733"/>
          </a:xfrm>
          <a:prstGeom prst="rect">
            <a:avLst/>
          </a:prstGeom>
        </p:spPr>
      </p:pic>
      <p:sp>
        <p:nvSpPr>
          <p:cNvPr id="5" name="Espace réservé du contenu 3">
            <a:extLst>
              <a:ext uri="{FF2B5EF4-FFF2-40B4-BE49-F238E27FC236}">
                <a16:creationId xmlns:a16="http://schemas.microsoft.com/office/drawing/2014/main" id="{5A634776-F3D2-9199-EC8A-35ACC46BEF2C}"/>
              </a:ext>
            </a:extLst>
          </p:cNvPr>
          <p:cNvSpPr txBox="1">
            <a:spLocks/>
          </p:cNvSpPr>
          <p:nvPr/>
        </p:nvSpPr>
        <p:spPr>
          <a:xfrm>
            <a:off x="457036" y="1058639"/>
            <a:ext cx="6672310" cy="545536"/>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5"/>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5"/>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800" dirty="0"/>
              <a:t>RGER : Résumé des modifications</a:t>
            </a:r>
          </a:p>
          <a:p>
            <a:pPr marL="0" indent="0">
              <a:buNone/>
            </a:pPr>
            <a:endParaRPr lang="fr-FR" dirty="0"/>
          </a:p>
        </p:txBody>
      </p:sp>
    </p:spTree>
    <p:extLst>
      <p:ext uri="{BB962C8B-B14F-4D97-AF65-F5344CB8AC3E}">
        <p14:creationId xmlns:p14="http://schemas.microsoft.com/office/powerpoint/2010/main" val="3114551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34268" y="1497391"/>
            <a:ext cx="6288366" cy="4961489"/>
          </a:xfrm>
          <a:prstGeom prst="rect">
            <a:avLst/>
          </a:prstGeom>
        </p:spPr>
      </p:pic>
      <p:sp>
        <p:nvSpPr>
          <p:cNvPr id="3" name="Espace réservé du contenu 3">
            <a:extLst>
              <a:ext uri="{FF2B5EF4-FFF2-40B4-BE49-F238E27FC236}">
                <a16:creationId xmlns:a16="http://schemas.microsoft.com/office/drawing/2014/main" id="{680D9971-A656-A687-5BED-13BE10A3BD60}"/>
              </a:ext>
            </a:extLst>
          </p:cNvPr>
          <p:cNvSpPr txBox="1">
            <a:spLocks/>
          </p:cNvSpPr>
          <p:nvPr/>
        </p:nvSpPr>
        <p:spPr>
          <a:xfrm>
            <a:off x="457037" y="1058640"/>
            <a:ext cx="6288366" cy="438752"/>
          </a:xfrm>
          <a:prstGeom prst="rect">
            <a:avLst/>
          </a:prstGeom>
        </p:spPr>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3"/>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3"/>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800" dirty="0"/>
              <a:t>RGER : Résumé des modifications</a:t>
            </a:r>
          </a:p>
          <a:p>
            <a:pPr marL="0" indent="0">
              <a:buNone/>
            </a:pPr>
            <a:endParaRPr lang="fr-FR" dirty="0"/>
          </a:p>
        </p:txBody>
      </p:sp>
    </p:spTree>
    <p:extLst>
      <p:ext uri="{BB962C8B-B14F-4D97-AF65-F5344CB8AC3E}">
        <p14:creationId xmlns:p14="http://schemas.microsoft.com/office/powerpoint/2010/main" val="247140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3"/>
          <p:cNvSpPr txBox="1">
            <a:spLocks/>
          </p:cNvSpPr>
          <p:nvPr/>
        </p:nvSpPr>
        <p:spPr>
          <a:xfrm>
            <a:off x="4355351" y="3275652"/>
            <a:ext cx="4256930" cy="2235501"/>
          </a:xfrm>
          <a:prstGeom prst="roundRect">
            <a:avLst/>
          </a:prstGeom>
        </p:spPr>
        <p:style>
          <a:lnRef idx="2">
            <a:schemeClr val="accent2"/>
          </a:lnRef>
          <a:fillRef idx="1">
            <a:schemeClr val="lt1"/>
          </a:fillRef>
          <a:effectRef idx="0">
            <a:schemeClr val="accent2"/>
          </a:effectRef>
          <a:fontRef idx="minor">
            <a:schemeClr val="dk1"/>
          </a:fontRef>
        </p:style>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SzPct val="150000"/>
              <a:buNone/>
            </a:pPr>
            <a:r>
              <a:rPr lang="fr-FR" dirty="0">
                <a:solidFill>
                  <a:srgbClr val="009999"/>
                </a:solidFill>
              </a:rPr>
              <a:t>N° 3 : Rapport financier 2021</a:t>
            </a:r>
          </a:p>
          <a:p>
            <a:pPr marL="0" indent="0">
              <a:spcBef>
                <a:spcPts val="600"/>
              </a:spcBef>
              <a:buSzPct val="150000"/>
              <a:buNone/>
            </a:pPr>
            <a:r>
              <a:rPr lang="fr-FR" dirty="0">
                <a:solidFill>
                  <a:srgbClr val="009999"/>
                </a:solidFill>
              </a:rPr>
              <a:t>N° 4 : Tarifs 2022-2023</a:t>
            </a:r>
          </a:p>
          <a:p>
            <a:pPr marL="0" indent="0">
              <a:spcBef>
                <a:spcPts val="600"/>
              </a:spcBef>
              <a:buSzPct val="150000"/>
              <a:buNone/>
            </a:pPr>
            <a:r>
              <a:rPr lang="fr-FR" dirty="0">
                <a:solidFill>
                  <a:srgbClr val="009999"/>
                </a:solidFill>
              </a:rPr>
              <a:t>N° 5 : Budget prévisionnel 2022</a:t>
            </a:r>
          </a:p>
          <a:p>
            <a:pPr marL="0" indent="0">
              <a:spcBef>
                <a:spcPts val="600"/>
              </a:spcBef>
              <a:buSzPct val="150000"/>
              <a:buNone/>
            </a:pPr>
            <a:r>
              <a:rPr lang="fr-FR" dirty="0">
                <a:solidFill>
                  <a:srgbClr val="009999"/>
                </a:solidFill>
              </a:rPr>
              <a:t>N° 6 : Nouveaux statuts</a:t>
            </a:r>
          </a:p>
          <a:p>
            <a:pPr marL="0" indent="0">
              <a:spcBef>
                <a:spcPts val="600"/>
              </a:spcBef>
              <a:buSzPct val="150000"/>
              <a:buNone/>
            </a:pPr>
            <a:r>
              <a:rPr lang="fr-FR" dirty="0">
                <a:solidFill>
                  <a:srgbClr val="009999"/>
                </a:solidFill>
              </a:rPr>
              <a:t>N° 7 : Modifications du RGER</a:t>
            </a:r>
            <a:endParaRPr lang="fr-FR" dirty="0"/>
          </a:p>
          <a:p>
            <a:pPr marL="0" indent="0">
              <a:buNone/>
            </a:pPr>
            <a:endParaRPr lang="fr-FR" dirty="0"/>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48" y="3704736"/>
            <a:ext cx="3443334" cy="1377334"/>
          </a:xfrm>
          <a:prstGeom prst="rect">
            <a:avLst/>
          </a:prstGeom>
        </p:spPr>
      </p:pic>
      <p:pic>
        <p:nvPicPr>
          <p:cNvPr id="10" name="Image 9"/>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787782" y="4240465"/>
            <a:ext cx="471488" cy="305876"/>
          </a:xfrm>
          <a:prstGeom prst="rect">
            <a:avLst/>
          </a:prstGeom>
        </p:spPr>
      </p:pic>
      <p:sp>
        <p:nvSpPr>
          <p:cNvPr id="6" name="Rectangle 5"/>
          <p:cNvSpPr/>
          <p:nvPr/>
        </p:nvSpPr>
        <p:spPr>
          <a:xfrm>
            <a:off x="2757251" y="1132817"/>
            <a:ext cx="4426213" cy="1446550"/>
          </a:xfrm>
          <a:prstGeom prst="rect">
            <a:avLst/>
          </a:prstGeom>
          <a:noFill/>
        </p:spPr>
        <p:txBody>
          <a:bodyPr wrap="none" lIns="91440" tIns="45720" rIns="91440" bIns="45720">
            <a:spAutoFit/>
          </a:bodyPr>
          <a:lstStyle/>
          <a:p>
            <a:pPr algn="ctr"/>
            <a:r>
              <a:rPr lang="fr-FR"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VOTE</a:t>
            </a:r>
          </a:p>
          <a:p>
            <a:pPr algn="ctr"/>
            <a:r>
              <a:rPr lang="fr-FR"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(Séquence n°2)</a:t>
            </a:r>
          </a:p>
        </p:txBody>
      </p:sp>
    </p:spTree>
    <p:custDataLst>
      <p:tags r:id="rId1"/>
    </p:custDataLst>
    <p:extLst>
      <p:ext uri="{BB962C8B-B14F-4D97-AF65-F5344CB8AC3E}">
        <p14:creationId xmlns:p14="http://schemas.microsoft.com/office/powerpoint/2010/main" val="1918141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4574" y="1820503"/>
            <a:ext cx="8048998" cy="1692771"/>
          </a:xfrm>
          <a:prstGeom prst="rect">
            <a:avLst/>
          </a:prstGeom>
          <a:noFill/>
        </p:spPr>
        <p:txBody>
          <a:bodyPr wrap="none" lIns="91440" tIns="45720" rIns="91440" bIns="45720">
            <a:spAutoFit/>
          </a:bodyPr>
          <a:lstStyle/>
          <a:p>
            <a:pPr algn="ctr"/>
            <a:r>
              <a:rPr lang="fr-FR" sz="40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Commission Régionale Sportive</a:t>
            </a:r>
          </a:p>
          <a:p>
            <a:pPr algn="ctr"/>
            <a:r>
              <a:rPr lang="fr-FR" sz="3200" b="1" dirty="0">
                <a:ln w="12700">
                  <a:solidFill>
                    <a:schemeClr val="tx2">
                      <a:lumMod val="75000"/>
                    </a:schemeClr>
                  </a:solidFill>
                  <a:prstDash val="solid"/>
                </a:ln>
                <a:solidFill>
                  <a:schemeClr val="accent2">
                    <a:lumMod val="40000"/>
                    <a:lumOff val="60000"/>
                  </a:schemeClr>
                </a:solidFill>
                <a:effectLst>
                  <a:outerShdw dist="38100" dir="2640000" algn="bl" rotWithShape="0">
                    <a:schemeClr val="tx2">
                      <a:lumMod val="75000"/>
                    </a:schemeClr>
                  </a:outerShdw>
                </a:effectLst>
              </a:rPr>
              <a:t>Championnats seniors 2022-2023</a:t>
            </a:r>
          </a:p>
          <a:p>
            <a:pPr algn="ctr"/>
            <a:r>
              <a:rPr lang="fr-FR" sz="3200" b="1" dirty="0">
                <a:ln w="12700">
                  <a:solidFill>
                    <a:schemeClr val="tx2">
                      <a:lumMod val="75000"/>
                    </a:schemeClr>
                  </a:solidFill>
                  <a:prstDash val="solid"/>
                </a:ln>
                <a:solidFill>
                  <a:schemeClr val="accent2">
                    <a:lumMod val="40000"/>
                    <a:lumOff val="60000"/>
                  </a:schemeClr>
                </a:solidFill>
                <a:effectLst>
                  <a:outerShdw dist="38100" dir="2640000" algn="bl" rotWithShape="0">
                    <a:schemeClr val="tx2">
                      <a:lumMod val="75000"/>
                    </a:schemeClr>
                  </a:outerShdw>
                </a:effectLst>
              </a:rPr>
              <a:t>()</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370" y="3039428"/>
            <a:ext cx="2095500" cy="2181225"/>
          </a:xfrm>
          <a:prstGeom prst="rect">
            <a:avLst/>
          </a:prstGeom>
        </p:spPr>
      </p:pic>
    </p:spTree>
    <p:custDataLst>
      <p:tags r:id="rId1"/>
    </p:custDataLst>
    <p:extLst>
      <p:ext uri="{BB962C8B-B14F-4D97-AF65-F5344CB8AC3E}">
        <p14:creationId xmlns:p14="http://schemas.microsoft.com/office/powerpoint/2010/main" val="306835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894" y="1109398"/>
            <a:ext cx="2262306" cy="461665"/>
          </a:xfrm>
          <a:prstGeom prst="rect">
            <a:avLst/>
          </a:prstGeom>
          <a:noFill/>
        </p:spPr>
        <p:txBody>
          <a:bodyPr wrap="square" lIns="91440" tIns="45720" rIns="91440" bIns="45720">
            <a:spAutoFit/>
          </a:bodyPr>
          <a:lstStyle/>
          <a:p>
            <a:pPr algn="ctr"/>
            <a:r>
              <a:rPr lang="fr-FR" sz="24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Féminines</a:t>
            </a:r>
          </a:p>
        </p:txBody>
      </p:sp>
      <p:sp>
        <p:nvSpPr>
          <p:cNvPr id="8" name="ZoneTexte 7">
            <a:extLst>
              <a:ext uri="{FF2B5EF4-FFF2-40B4-BE49-F238E27FC236}">
                <a16:creationId xmlns:a16="http://schemas.microsoft.com/office/drawing/2014/main" id="{2C7E7B78-AD22-DA18-73DA-3430B219FB2A}"/>
              </a:ext>
            </a:extLst>
          </p:cNvPr>
          <p:cNvSpPr txBox="1"/>
          <p:nvPr/>
        </p:nvSpPr>
        <p:spPr>
          <a:xfrm>
            <a:off x="1248937" y="4215161"/>
            <a:ext cx="5806068" cy="1227356"/>
          </a:xfrm>
          <a:prstGeom prst="rect">
            <a:avLst/>
          </a:prstGeom>
        </p:spPr>
        <p:txBody>
          <a:bodyPr vert="horz" wrap="square" lIns="91440" tIns="45720" rIns="91440" bIns="45720" rtlCol="0" anchor="ctr">
            <a:normAutofit/>
          </a:bodyPr>
          <a:lstStyle/>
          <a:p>
            <a:pPr algn="l"/>
            <a:endParaRPr lang="fr-FR" sz="1000" dirty="0">
              <a:solidFill>
                <a:srgbClr val="002857"/>
              </a:solidFill>
            </a:endParaRPr>
          </a:p>
        </p:txBody>
      </p:sp>
      <p:pic>
        <p:nvPicPr>
          <p:cNvPr id="4" name="Image 3">
            <a:extLst>
              <a:ext uri="{FF2B5EF4-FFF2-40B4-BE49-F238E27FC236}">
                <a16:creationId xmlns:a16="http://schemas.microsoft.com/office/drawing/2014/main" id="{7B13D71E-CB72-147D-1FAB-2730FAB05884}"/>
              </a:ext>
            </a:extLst>
          </p:cNvPr>
          <p:cNvPicPr>
            <a:picLocks noChangeAspect="1"/>
          </p:cNvPicPr>
          <p:nvPr/>
        </p:nvPicPr>
        <p:blipFill>
          <a:blip r:embed="rId4"/>
          <a:stretch>
            <a:fillRect/>
          </a:stretch>
        </p:blipFill>
        <p:spPr>
          <a:xfrm>
            <a:off x="103580" y="1185738"/>
            <a:ext cx="8559526" cy="5535648"/>
          </a:xfrm>
          <a:prstGeom prst="rect">
            <a:avLst/>
          </a:prstGeom>
        </p:spPr>
      </p:pic>
    </p:spTree>
    <p:custDataLst>
      <p:tags r:id="rId1"/>
    </p:custDataLst>
    <p:extLst>
      <p:ext uri="{BB962C8B-B14F-4D97-AF65-F5344CB8AC3E}">
        <p14:creationId xmlns:p14="http://schemas.microsoft.com/office/powerpoint/2010/main" val="404163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00961" y="1225457"/>
            <a:ext cx="6749073" cy="1012645"/>
          </a:xfrm>
        </p:spPr>
        <p:txBody>
          <a:bodyPr/>
          <a:lstStyle/>
          <a:p>
            <a:pPr marL="0" indent="0" algn="ctr">
              <a:spcBef>
                <a:spcPts val="600"/>
              </a:spcBef>
              <a:spcAft>
                <a:spcPts val="600"/>
              </a:spcAft>
              <a:buNone/>
            </a:pPr>
            <a:r>
              <a:rPr lang="fr-FR" sz="4400"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latin typeface="+mn-lt"/>
                <a:cs typeface="+mn-cs"/>
              </a:rPr>
              <a:t>Mot du président</a:t>
            </a:r>
            <a:r>
              <a:rPr lang="fr-FR" sz="4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rPr>
              <a:t> </a:t>
            </a:r>
          </a:p>
          <a:p>
            <a:pPr marL="0" indent="0">
              <a:buNone/>
            </a:pPr>
            <a:endParaRPr lang="fr-FR" dirty="0"/>
          </a:p>
          <a:p>
            <a:endParaRPr lang="fr-FR" dirty="0"/>
          </a:p>
          <a:p>
            <a:pPr marL="0" indent="0">
              <a:buNone/>
            </a:pPr>
            <a:endParaRPr lang="fr-FR" dirty="0"/>
          </a:p>
          <a:p>
            <a:pPr marL="0" indent="0">
              <a:buNone/>
            </a:pPr>
            <a:endParaRPr lang="fr-FR" dirty="0"/>
          </a:p>
          <a:p>
            <a:pPr>
              <a:spcAft>
                <a:spcPts val="600"/>
              </a:spcAft>
            </a:pP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268" y="3074126"/>
            <a:ext cx="1762125" cy="2590800"/>
          </a:xfrm>
          <a:prstGeom prst="rect">
            <a:avLst/>
          </a:prstGeom>
        </p:spPr>
      </p:pic>
    </p:spTree>
    <p:custDataLst>
      <p:tags r:id="rId1"/>
    </p:custDataLst>
    <p:extLst>
      <p:ext uri="{BB962C8B-B14F-4D97-AF65-F5344CB8AC3E}">
        <p14:creationId xmlns:p14="http://schemas.microsoft.com/office/powerpoint/2010/main" val="9622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894" y="1109398"/>
            <a:ext cx="2262306" cy="461665"/>
          </a:xfrm>
          <a:prstGeom prst="rect">
            <a:avLst/>
          </a:prstGeom>
          <a:noFill/>
        </p:spPr>
        <p:txBody>
          <a:bodyPr wrap="square" lIns="91440" tIns="45720" rIns="91440" bIns="45720">
            <a:spAutoFit/>
          </a:bodyPr>
          <a:lstStyle/>
          <a:p>
            <a:pPr algn="ctr"/>
            <a:r>
              <a:rPr lang="fr-FR" sz="24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Masculins</a:t>
            </a:r>
          </a:p>
        </p:txBody>
      </p:sp>
      <p:sp>
        <p:nvSpPr>
          <p:cNvPr id="8" name="ZoneTexte 7">
            <a:extLst>
              <a:ext uri="{FF2B5EF4-FFF2-40B4-BE49-F238E27FC236}">
                <a16:creationId xmlns:a16="http://schemas.microsoft.com/office/drawing/2014/main" id="{2C7E7B78-AD22-DA18-73DA-3430B219FB2A}"/>
              </a:ext>
            </a:extLst>
          </p:cNvPr>
          <p:cNvSpPr txBox="1"/>
          <p:nvPr/>
        </p:nvSpPr>
        <p:spPr>
          <a:xfrm>
            <a:off x="1248937" y="4215161"/>
            <a:ext cx="5806068" cy="1227356"/>
          </a:xfrm>
          <a:prstGeom prst="rect">
            <a:avLst/>
          </a:prstGeom>
        </p:spPr>
        <p:txBody>
          <a:bodyPr vert="horz" wrap="square" lIns="91440" tIns="45720" rIns="91440" bIns="45720" rtlCol="0" anchor="ctr">
            <a:normAutofit/>
          </a:bodyPr>
          <a:lstStyle/>
          <a:p>
            <a:pPr algn="l"/>
            <a:endParaRPr lang="fr-FR" sz="1000" dirty="0">
              <a:solidFill>
                <a:srgbClr val="002857"/>
              </a:solidFill>
            </a:endParaRPr>
          </a:p>
        </p:txBody>
      </p:sp>
      <p:pic>
        <p:nvPicPr>
          <p:cNvPr id="2" name="Image 1">
            <a:extLst>
              <a:ext uri="{FF2B5EF4-FFF2-40B4-BE49-F238E27FC236}">
                <a16:creationId xmlns:a16="http://schemas.microsoft.com/office/drawing/2014/main" id="{93F9BEF3-F08F-A6E6-5091-242880B952AC}"/>
              </a:ext>
            </a:extLst>
          </p:cNvPr>
          <p:cNvPicPr>
            <a:picLocks noChangeAspect="1"/>
          </p:cNvPicPr>
          <p:nvPr/>
        </p:nvPicPr>
        <p:blipFill>
          <a:blip r:embed="rId4"/>
          <a:stretch>
            <a:fillRect/>
          </a:stretch>
        </p:blipFill>
        <p:spPr>
          <a:xfrm>
            <a:off x="148968" y="1190940"/>
            <a:ext cx="8995032" cy="4698990"/>
          </a:xfrm>
          <a:prstGeom prst="rect">
            <a:avLst/>
          </a:prstGeom>
        </p:spPr>
      </p:pic>
    </p:spTree>
    <p:custDataLst>
      <p:tags r:id="rId1"/>
    </p:custDataLst>
    <p:extLst>
      <p:ext uri="{BB962C8B-B14F-4D97-AF65-F5344CB8AC3E}">
        <p14:creationId xmlns:p14="http://schemas.microsoft.com/office/powerpoint/2010/main" val="3474603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498" y="1725219"/>
            <a:ext cx="7548970" cy="523220"/>
          </a:xfrm>
          <a:prstGeom prst="rect">
            <a:avLst/>
          </a:prstGeom>
          <a:noFill/>
        </p:spPr>
        <p:txBody>
          <a:bodyPr wrap="square" lIns="91440" tIns="45720" rIns="91440" bIns="45720">
            <a:spAutoFit/>
          </a:bodyPr>
          <a:lstStyle/>
          <a:p>
            <a:pPr algn="ctr"/>
            <a:r>
              <a:rPr lang="fr-FR" sz="28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Rapport des commissions</a:t>
            </a:r>
          </a:p>
        </p:txBody>
      </p:sp>
      <p:pic>
        <p:nvPicPr>
          <p:cNvPr id="2" name="Image 1">
            <a:extLst>
              <a:ext uri="{FF2B5EF4-FFF2-40B4-BE49-F238E27FC236}">
                <a16:creationId xmlns:a16="http://schemas.microsoft.com/office/drawing/2014/main" id="{703BC25D-82F1-A596-DC35-62716134C568}"/>
              </a:ext>
            </a:extLst>
          </p:cNvPr>
          <p:cNvPicPr>
            <a:picLocks noChangeAspect="1"/>
          </p:cNvPicPr>
          <p:nvPr/>
        </p:nvPicPr>
        <p:blipFill>
          <a:blip r:embed="rId4"/>
          <a:stretch>
            <a:fillRect/>
          </a:stretch>
        </p:blipFill>
        <p:spPr>
          <a:xfrm>
            <a:off x="2225249" y="3110261"/>
            <a:ext cx="4143375" cy="1104900"/>
          </a:xfrm>
          <a:prstGeom prst="rect">
            <a:avLst/>
          </a:prstGeom>
        </p:spPr>
      </p:pic>
      <p:sp>
        <p:nvSpPr>
          <p:cNvPr id="8" name="ZoneTexte 7">
            <a:extLst>
              <a:ext uri="{FF2B5EF4-FFF2-40B4-BE49-F238E27FC236}">
                <a16:creationId xmlns:a16="http://schemas.microsoft.com/office/drawing/2014/main" id="{2C7E7B78-AD22-DA18-73DA-3430B219FB2A}"/>
              </a:ext>
            </a:extLst>
          </p:cNvPr>
          <p:cNvSpPr txBox="1"/>
          <p:nvPr/>
        </p:nvSpPr>
        <p:spPr>
          <a:xfrm>
            <a:off x="1248937" y="4215161"/>
            <a:ext cx="5806068" cy="1227356"/>
          </a:xfrm>
          <a:prstGeom prst="rect">
            <a:avLst/>
          </a:prstGeom>
        </p:spPr>
        <p:txBody>
          <a:bodyPr vert="horz" wrap="square" lIns="91440" tIns="45720" rIns="91440" bIns="45720" rtlCol="0" anchor="ctr">
            <a:normAutofit/>
          </a:bodyPr>
          <a:lstStyle/>
          <a:p>
            <a:pPr algn="l"/>
            <a:endParaRPr lang="fr-FR" sz="1000" dirty="0">
              <a:solidFill>
                <a:srgbClr val="002857"/>
              </a:solidFill>
            </a:endParaRPr>
          </a:p>
        </p:txBody>
      </p:sp>
    </p:spTree>
    <p:custDataLst>
      <p:tags r:id="rId1"/>
    </p:custDataLst>
    <p:extLst>
      <p:ext uri="{BB962C8B-B14F-4D97-AF65-F5344CB8AC3E}">
        <p14:creationId xmlns:p14="http://schemas.microsoft.com/office/powerpoint/2010/main" val="3289837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80032" y="3820886"/>
            <a:ext cx="5029228" cy="911134"/>
          </a:xfrm>
        </p:spPr>
        <p:txBody>
          <a:bodyPr/>
          <a:lstStyle/>
          <a:p>
            <a:pPr>
              <a:spcBef>
                <a:spcPts val="600"/>
              </a:spcBef>
            </a:pPr>
            <a:r>
              <a:rPr lang="fr-FR" dirty="0"/>
              <a:t>Sophie PAYSAN</a:t>
            </a:r>
          </a:p>
          <a:p>
            <a:pPr>
              <a:spcAft>
                <a:spcPts val="600"/>
              </a:spcAft>
            </a:pPr>
            <a:r>
              <a:rPr lang="fr-FR"/>
              <a:t>Jean-Paul PAYSAN</a:t>
            </a:r>
            <a:endParaRPr lang="fr-FR" dirty="0"/>
          </a:p>
        </p:txBody>
      </p:sp>
      <p:sp>
        <p:nvSpPr>
          <p:cNvPr id="3" name="Rectangle 2"/>
          <p:cNvSpPr/>
          <p:nvPr/>
        </p:nvSpPr>
        <p:spPr>
          <a:xfrm>
            <a:off x="1638238" y="1706385"/>
            <a:ext cx="5524269" cy="954107"/>
          </a:xfrm>
          <a:prstGeom prst="rect">
            <a:avLst/>
          </a:prstGeom>
          <a:noFill/>
        </p:spPr>
        <p:txBody>
          <a:bodyPr wrap="none" lIns="91440" tIns="45720" rIns="91440" bIns="45720">
            <a:spAutoFit/>
          </a:bodyPr>
          <a:lstStyle/>
          <a:p>
            <a:pPr algn="ctr"/>
            <a:r>
              <a:rPr lang="fr-FR" sz="28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Candidatures  </a:t>
            </a:r>
          </a:p>
          <a:p>
            <a:pPr algn="ctr"/>
            <a:r>
              <a:rPr lang="fr-FR" sz="28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vérificateurs aux comptes 2023</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115" y="3213191"/>
            <a:ext cx="2085975" cy="2190750"/>
          </a:xfrm>
          <a:prstGeom prst="rect">
            <a:avLst/>
          </a:prstGeom>
        </p:spPr>
      </p:pic>
    </p:spTree>
    <p:custDataLst>
      <p:tags r:id="rId1"/>
    </p:custDataLst>
    <p:extLst>
      <p:ext uri="{BB962C8B-B14F-4D97-AF65-F5344CB8AC3E}">
        <p14:creationId xmlns:p14="http://schemas.microsoft.com/office/powerpoint/2010/main" val="643345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981590" y="2796706"/>
            <a:ext cx="4414729" cy="2808640"/>
          </a:xfrm>
        </p:spPr>
        <p:txBody>
          <a:bodyPr/>
          <a:lstStyle/>
          <a:p>
            <a:pPr>
              <a:spcBef>
                <a:spcPts val="600"/>
              </a:spcBef>
            </a:pPr>
            <a:r>
              <a:rPr lang="fr-FR" dirty="0"/>
              <a:t>Vœu n°1 : Avis défavorable</a:t>
            </a:r>
          </a:p>
          <a:p>
            <a:pPr>
              <a:spcBef>
                <a:spcPts val="600"/>
              </a:spcBef>
            </a:pPr>
            <a:r>
              <a:rPr lang="fr-FR" dirty="0"/>
              <a:t>Vœu n°2 : Avis défavorable</a:t>
            </a:r>
          </a:p>
          <a:p>
            <a:pPr>
              <a:spcBef>
                <a:spcPts val="600"/>
              </a:spcBef>
            </a:pPr>
            <a:r>
              <a:rPr lang="fr-FR" dirty="0"/>
              <a:t>Vœu n°3 : Avis défavorable</a:t>
            </a:r>
          </a:p>
          <a:p>
            <a:pPr>
              <a:spcBef>
                <a:spcPts val="600"/>
              </a:spcBef>
            </a:pPr>
            <a:r>
              <a:rPr lang="fr-FR" dirty="0"/>
              <a:t>Vœu n°4 : Non recevable</a:t>
            </a:r>
          </a:p>
          <a:p>
            <a:pPr>
              <a:spcBef>
                <a:spcPts val="600"/>
              </a:spcBef>
            </a:pPr>
            <a:r>
              <a:rPr lang="fr-FR" dirty="0"/>
              <a:t>Vœu n°5 : Avis défavorable</a:t>
            </a:r>
          </a:p>
          <a:p>
            <a:pPr>
              <a:spcBef>
                <a:spcPts val="600"/>
              </a:spcBef>
            </a:pPr>
            <a:r>
              <a:rPr lang="fr-FR" dirty="0"/>
              <a:t>Vœu n°6 </a:t>
            </a:r>
            <a:r>
              <a:rPr lang="fr-FR"/>
              <a:t>: Non recevable</a:t>
            </a:r>
            <a:endParaRPr lang="fr-FR" dirty="0"/>
          </a:p>
          <a:p>
            <a:pPr>
              <a:spcBef>
                <a:spcPts val="600"/>
              </a:spcBef>
            </a:pPr>
            <a:r>
              <a:rPr lang="fr-FR" dirty="0"/>
              <a:t>Vœu n°7 : Avis défavorable</a:t>
            </a:r>
          </a:p>
          <a:p>
            <a:pPr>
              <a:spcBef>
                <a:spcPts val="600"/>
              </a:spcBef>
            </a:pPr>
            <a:endParaRPr lang="fr-FR" dirty="0"/>
          </a:p>
          <a:p>
            <a:pPr>
              <a:spcBef>
                <a:spcPts val="600"/>
              </a:spcBef>
            </a:pPr>
            <a:endParaRPr lang="fr-FR" dirty="0"/>
          </a:p>
          <a:p>
            <a:pPr>
              <a:spcAft>
                <a:spcPts val="600"/>
              </a:spcAft>
            </a:pPr>
            <a:endParaRPr lang="fr-FR" dirty="0"/>
          </a:p>
        </p:txBody>
      </p:sp>
      <p:sp>
        <p:nvSpPr>
          <p:cNvPr id="3" name="Rectangle 2"/>
          <p:cNvSpPr/>
          <p:nvPr/>
        </p:nvSpPr>
        <p:spPr>
          <a:xfrm>
            <a:off x="3481790" y="1446190"/>
            <a:ext cx="1837171" cy="769441"/>
          </a:xfrm>
          <a:prstGeom prst="rect">
            <a:avLst/>
          </a:prstGeom>
          <a:noFill/>
        </p:spPr>
        <p:txBody>
          <a:bodyPr wrap="none" lIns="91440" tIns="45720" rIns="91440" bIns="45720">
            <a:spAutoFit/>
          </a:bodyPr>
          <a:lstStyle/>
          <a:p>
            <a:pPr algn="ctr"/>
            <a:r>
              <a:rPr lang="fr-FR" sz="4400" b="1" dirty="0" err="1">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Voeux</a:t>
            </a:r>
            <a:endParaRPr lang="fr-FR" sz="44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endParaRPr>
          </a:p>
        </p:txBody>
      </p:sp>
      <p:graphicFrame>
        <p:nvGraphicFramePr>
          <p:cNvPr id="2" name="Objet 1">
            <a:extLst>
              <a:ext uri="{FF2B5EF4-FFF2-40B4-BE49-F238E27FC236}">
                <a16:creationId xmlns:a16="http://schemas.microsoft.com/office/drawing/2014/main" id="{B41E76CE-614C-F130-73BC-B1D0068B73D2}"/>
              </a:ext>
            </a:extLst>
          </p:cNvPr>
          <p:cNvGraphicFramePr>
            <a:graphicFrameLocks noChangeAspect="1"/>
          </p:cNvGraphicFramePr>
          <p:nvPr>
            <p:extLst>
              <p:ext uri="{D42A27DB-BD31-4B8C-83A1-F6EECF244321}">
                <p14:modId xmlns:p14="http://schemas.microsoft.com/office/powerpoint/2010/main" val="2507910917"/>
              </p:ext>
            </p:extLst>
          </p:nvPr>
        </p:nvGraphicFramePr>
        <p:xfrm>
          <a:off x="5452947" y="3408863"/>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4" imgW="914341" imgH="792638" progId="Acrobat.Document.DC">
                  <p:embed/>
                </p:oleObj>
              </mc:Choice>
              <mc:Fallback>
                <p:oleObj name="Acrobat Document" showAsIcon="1" r:id="rId4" imgW="914341" imgH="792638" progId="Acrobat.Document.DC">
                  <p:embed/>
                  <p:pic>
                    <p:nvPicPr>
                      <p:cNvPr id="0" name=""/>
                      <p:cNvPicPr/>
                      <p:nvPr/>
                    </p:nvPicPr>
                    <p:blipFill>
                      <a:blip r:embed="rId5"/>
                      <a:stretch>
                        <a:fillRect/>
                      </a:stretch>
                    </p:blipFill>
                    <p:spPr>
                      <a:xfrm>
                        <a:off x="5452947" y="3408863"/>
                        <a:ext cx="914400" cy="792163"/>
                      </a:xfrm>
                      <a:prstGeom prst="rect">
                        <a:avLst/>
                      </a:prstGeom>
                      <a:solidFill>
                        <a:srgbClr val="FF0000"/>
                      </a:solidFill>
                    </p:spPr>
                  </p:pic>
                </p:oleObj>
              </mc:Fallback>
            </mc:AlternateContent>
          </a:graphicData>
        </a:graphic>
      </p:graphicFrame>
    </p:spTree>
    <p:custDataLst>
      <p:tags r:id="rId1"/>
    </p:custDataLst>
    <p:extLst>
      <p:ext uri="{BB962C8B-B14F-4D97-AF65-F5344CB8AC3E}">
        <p14:creationId xmlns:p14="http://schemas.microsoft.com/office/powerpoint/2010/main" val="7817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5104" y="1468372"/>
            <a:ext cx="6274475" cy="769441"/>
          </a:xfrm>
          <a:prstGeom prst="rect">
            <a:avLst/>
          </a:prstGeom>
          <a:noFill/>
        </p:spPr>
        <p:txBody>
          <a:bodyPr wrap="none" lIns="91440" tIns="45720" rIns="91440" bIns="45720">
            <a:spAutoFit/>
          </a:bodyPr>
          <a:lstStyle/>
          <a:p>
            <a:pPr algn="ctr"/>
            <a:r>
              <a:rPr lang="fr-FR" sz="44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PV de l’AG du 19/06/21</a:t>
            </a:r>
          </a:p>
        </p:txBody>
      </p:sp>
      <p:graphicFrame>
        <p:nvGraphicFramePr>
          <p:cNvPr id="2" name="Objet 1">
            <a:extLst>
              <a:ext uri="{FF2B5EF4-FFF2-40B4-BE49-F238E27FC236}">
                <a16:creationId xmlns:a16="http://schemas.microsoft.com/office/drawing/2014/main" id="{BBAC779E-7229-52DC-1DE1-E966A0FD4EE9}"/>
              </a:ext>
            </a:extLst>
          </p:cNvPr>
          <p:cNvGraphicFramePr>
            <a:graphicFrameLocks noChangeAspect="1"/>
          </p:cNvGraphicFramePr>
          <p:nvPr>
            <p:extLst>
              <p:ext uri="{D42A27DB-BD31-4B8C-83A1-F6EECF244321}">
                <p14:modId xmlns:p14="http://schemas.microsoft.com/office/powerpoint/2010/main" val="2584250585"/>
              </p:ext>
            </p:extLst>
          </p:nvPr>
        </p:nvGraphicFramePr>
        <p:xfrm>
          <a:off x="4114800" y="3032125"/>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4" imgW="914341" imgH="792638" progId="Acrobat.Document.DC">
                  <p:embed/>
                </p:oleObj>
              </mc:Choice>
              <mc:Fallback>
                <p:oleObj name="Acrobat Document" showAsIcon="1" r:id="rId4" imgW="914341" imgH="792638" progId="Acrobat.Document.DC">
                  <p:embed/>
                  <p:pic>
                    <p:nvPicPr>
                      <p:cNvPr id="0" name=""/>
                      <p:cNvPicPr/>
                      <p:nvPr/>
                    </p:nvPicPr>
                    <p:blipFill>
                      <a:blip r:embed="rId5"/>
                      <a:stretch>
                        <a:fillRect/>
                      </a:stretch>
                    </p:blipFill>
                    <p:spPr>
                      <a:xfrm>
                        <a:off x="4114800" y="3032125"/>
                        <a:ext cx="914400" cy="792163"/>
                      </a:xfrm>
                      <a:prstGeom prst="rect">
                        <a:avLst/>
                      </a:prstGeom>
                      <a:solidFill>
                        <a:srgbClr val="FF0000"/>
                      </a:solidFill>
                    </p:spPr>
                  </p:pic>
                </p:oleObj>
              </mc:Fallback>
            </mc:AlternateContent>
          </a:graphicData>
        </a:graphic>
      </p:graphicFrame>
    </p:spTree>
    <p:custDataLst>
      <p:tags r:id="rId1"/>
    </p:custDataLst>
    <p:extLst>
      <p:ext uri="{BB962C8B-B14F-4D97-AF65-F5344CB8AC3E}">
        <p14:creationId xmlns:p14="http://schemas.microsoft.com/office/powerpoint/2010/main" val="296942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300" y="2971800"/>
            <a:ext cx="2654300" cy="2654300"/>
          </a:xfrm>
          <a:prstGeom prst="rect">
            <a:avLst/>
          </a:prstGeom>
        </p:spPr>
      </p:pic>
      <p:sp>
        <p:nvSpPr>
          <p:cNvPr id="5" name="Rectangle 4"/>
          <p:cNvSpPr/>
          <p:nvPr/>
        </p:nvSpPr>
        <p:spPr>
          <a:xfrm>
            <a:off x="2141596" y="1468372"/>
            <a:ext cx="4041491" cy="769441"/>
          </a:xfrm>
          <a:prstGeom prst="rect">
            <a:avLst/>
          </a:prstGeom>
          <a:noFill/>
        </p:spPr>
        <p:txBody>
          <a:bodyPr wrap="none" lIns="91440" tIns="45720" rIns="91440" bIns="45720">
            <a:spAutoFit/>
          </a:bodyPr>
          <a:lstStyle/>
          <a:p>
            <a:pPr algn="ctr"/>
            <a:r>
              <a:rPr lang="fr-FR" sz="44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Rapport moral</a:t>
            </a:r>
          </a:p>
        </p:txBody>
      </p:sp>
      <p:graphicFrame>
        <p:nvGraphicFramePr>
          <p:cNvPr id="6" name="Objet 5">
            <a:extLst>
              <a:ext uri="{FF2B5EF4-FFF2-40B4-BE49-F238E27FC236}">
                <a16:creationId xmlns:a16="http://schemas.microsoft.com/office/drawing/2014/main" id="{F7CFF7D3-D0DF-6AC7-5EDC-11C68C10A85B}"/>
              </a:ext>
            </a:extLst>
          </p:cNvPr>
          <p:cNvGraphicFramePr>
            <a:graphicFrameLocks noChangeAspect="1"/>
          </p:cNvGraphicFramePr>
          <p:nvPr>
            <p:extLst>
              <p:ext uri="{D42A27DB-BD31-4B8C-83A1-F6EECF244321}">
                <p14:modId xmlns:p14="http://schemas.microsoft.com/office/powerpoint/2010/main" val="745970399"/>
              </p:ext>
            </p:extLst>
          </p:nvPr>
        </p:nvGraphicFramePr>
        <p:xfrm>
          <a:off x="3148361" y="3408556"/>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5" imgW="914341" imgH="792638" progId="Acrobat.Document.DC">
                  <p:embed/>
                </p:oleObj>
              </mc:Choice>
              <mc:Fallback>
                <p:oleObj name="Acrobat Document" showAsIcon="1" r:id="rId5" imgW="914341" imgH="792638" progId="Acrobat.Document.DC">
                  <p:embed/>
                  <p:pic>
                    <p:nvPicPr>
                      <p:cNvPr id="0" name=""/>
                      <p:cNvPicPr/>
                      <p:nvPr/>
                    </p:nvPicPr>
                    <p:blipFill>
                      <a:blip r:embed="rId6"/>
                      <a:stretch>
                        <a:fillRect/>
                      </a:stretch>
                    </p:blipFill>
                    <p:spPr>
                      <a:xfrm>
                        <a:off x="3148361" y="3408556"/>
                        <a:ext cx="914400" cy="792163"/>
                      </a:xfrm>
                      <a:prstGeom prst="rect">
                        <a:avLst/>
                      </a:prstGeom>
                      <a:solidFill>
                        <a:srgbClr val="FF0000"/>
                      </a:solidFill>
                    </p:spPr>
                  </p:pic>
                </p:oleObj>
              </mc:Fallback>
            </mc:AlternateContent>
          </a:graphicData>
        </a:graphic>
      </p:graphicFrame>
    </p:spTree>
    <p:custDataLst>
      <p:tags r:id="rId1"/>
    </p:custDataLst>
    <p:extLst>
      <p:ext uri="{BB962C8B-B14F-4D97-AF65-F5344CB8AC3E}">
        <p14:creationId xmlns:p14="http://schemas.microsoft.com/office/powerpoint/2010/main" val="164482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3"/>
          <p:cNvSpPr txBox="1">
            <a:spLocks/>
          </p:cNvSpPr>
          <p:nvPr/>
        </p:nvSpPr>
        <p:spPr>
          <a:xfrm>
            <a:off x="4396296" y="4021155"/>
            <a:ext cx="4256930" cy="920331"/>
          </a:xfrm>
          <a:prstGeom prst="roundRect">
            <a:avLst/>
          </a:prstGeom>
        </p:spPr>
        <p:style>
          <a:lnRef idx="2">
            <a:schemeClr val="accent2"/>
          </a:lnRef>
          <a:fillRef idx="1">
            <a:schemeClr val="lt1"/>
          </a:fillRef>
          <a:effectRef idx="0">
            <a:schemeClr val="accent2"/>
          </a:effectRef>
          <a:fontRef idx="minor">
            <a:schemeClr val="dk1"/>
          </a:fontRef>
        </p:style>
        <p:txBody>
          <a:bodyPr/>
          <a:lstStyle>
            <a:lvl1pPr marL="285750" indent="-285750" algn="l" defTabSz="457200" rtl="0" eaLnBrk="1" latinLnBrk="0" hangingPunct="1">
              <a:spcBef>
                <a:spcPts val="1200"/>
              </a:spcBef>
              <a:spcAft>
                <a:spcPts val="600"/>
              </a:spcAft>
              <a:buClr>
                <a:srgbClr val="002C6E"/>
              </a:buClr>
              <a:buSzPct val="100000"/>
              <a:buFont typeface="Wingdings" panose="05000000000000000000" pitchFamily="2" charset="2"/>
              <a:buChar char="Ø"/>
              <a:defRPr sz="1600" b="1" kern="1200" baseline="0">
                <a:solidFill>
                  <a:schemeClr val="tx2">
                    <a:lumMod val="75000"/>
                  </a:schemeClr>
                </a:solidFill>
                <a:latin typeface="Verdana"/>
                <a:ea typeface="+mn-ea"/>
                <a:cs typeface="Verdana"/>
              </a:defRPr>
            </a:lvl1pPr>
            <a:lvl2pPr marL="447675" indent="-180975" algn="l" defTabSz="457200" rtl="0" eaLnBrk="1" latinLnBrk="0" hangingPunct="1">
              <a:spcBef>
                <a:spcPts val="1200"/>
              </a:spcBef>
              <a:spcAft>
                <a:spcPts val="300"/>
              </a:spcAft>
              <a:buClr>
                <a:schemeClr val="tx2">
                  <a:lumMod val="75000"/>
                </a:schemeClr>
              </a:buClr>
              <a:buSzPct val="100000"/>
              <a:buFont typeface="Wingdings" panose="05000000000000000000" pitchFamily="2" charset="2"/>
              <a:buChar char="ü"/>
              <a:defRPr sz="14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2pPr>
            <a:lvl3pPr marL="447675" indent="-180975" algn="l" defTabSz="457200" rtl="0" eaLnBrk="1" latinLnBrk="0" hangingPunct="1">
              <a:spcBef>
                <a:spcPct val="20000"/>
              </a:spcBef>
              <a:buClr>
                <a:srgbClr val="C85A19"/>
              </a:buClr>
              <a:buSzPct val="100000"/>
              <a:buFontTx/>
              <a:buBlip>
                <a:blip r:embed="rId4"/>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4"/>
              </a:buBlip>
              <a:defRPr sz="1200" i="1" kern="1200">
                <a:solidFill>
                  <a:srgbClr val="002C6E"/>
                </a:solidFill>
                <a:latin typeface="Arial"/>
                <a:ea typeface="+mn-ea"/>
                <a:cs typeface="Arial"/>
              </a:defRPr>
            </a:lvl4pPr>
            <a:lvl5pPr marL="809625" indent="-180975" algn="l" defTabSz="457200" rtl="0" eaLnBrk="1" latinLnBrk="0" hangingPunct="1">
              <a:lnSpc>
                <a:spcPct val="150000"/>
              </a:lnSpc>
              <a:spcBef>
                <a:spcPts val="0"/>
              </a:spcBef>
              <a:spcAft>
                <a:spcPts val="300"/>
              </a:spcAft>
              <a:buClr>
                <a:schemeClr val="tx2">
                  <a:lumMod val="75000"/>
                </a:schemeClr>
              </a:buClr>
              <a:buSzPct val="100000"/>
              <a:buFont typeface="Wingdings" panose="05000000000000000000" pitchFamily="2" charset="2"/>
              <a:buChar char="§"/>
              <a:defRPr sz="1200" b="1" kern="12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SzPct val="150000"/>
              <a:buNone/>
            </a:pPr>
            <a:r>
              <a:rPr lang="fr-FR" dirty="0">
                <a:solidFill>
                  <a:srgbClr val="009999"/>
                </a:solidFill>
              </a:rPr>
              <a:t>N°1 : PV de l’AG du 19/06/21</a:t>
            </a:r>
          </a:p>
          <a:p>
            <a:pPr marL="0" indent="0">
              <a:spcBef>
                <a:spcPts val="600"/>
              </a:spcBef>
              <a:buSzPct val="150000"/>
              <a:buNone/>
            </a:pPr>
            <a:r>
              <a:rPr lang="fr-FR" dirty="0">
                <a:solidFill>
                  <a:srgbClr val="009999"/>
                </a:solidFill>
              </a:rPr>
              <a:t>N°2 : Rapport moral</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74" y="3902965"/>
            <a:ext cx="3200127" cy="1280051"/>
          </a:xfrm>
          <a:prstGeom prst="rect">
            <a:avLst/>
          </a:prstGeom>
        </p:spPr>
      </p:pic>
      <p:pic>
        <p:nvPicPr>
          <p:cNvPr id="14" name="Image 13"/>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897140" y="4390053"/>
            <a:ext cx="471488" cy="305876"/>
          </a:xfrm>
          <a:prstGeom prst="rect">
            <a:avLst/>
          </a:prstGeom>
        </p:spPr>
      </p:pic>
      <p:sp>
        <p:nvSpPr>
          <p:cNvPr id="7" name="Rectangle 6"/>
          <p:cNvSpPr/>
          <p:nvPr/>
        </p:nvSpPr>
        <p:spPr>
          <a:xfrm>
            <a:off x="2487246" y="1220814"/>
            <a:ext cx="4426212" cy="1446550"/>
          </a:xfrm>
          <a:prstGeom prst="rect">
            <a:avLst/>
          </a:prstGeom>
          <a:noFill/>
        </p:spPr>
        <p:txBody>
          <a:bodyPr wrap="none" lIns="91440" tIns="45720" rIns="91440" bIns="45720">
            <a:spAutoFit/>
          </a:bodyPr>
          <a:lstStyle/>
          <a:p>
            <a:pPr algn="ctr"/>
            <a:r>
              <a:rPr lang="fr-FR"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VOTE</a:t>
            </a:r>
          </a:p>
          <a:p>
            <a:pPr algn="ctr"/>
            <a:r>
              <a:rPr lang="fr-FR" sz="4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(Séquence n°1)</a:t>
            </a:r>
          </a:p>
        </p:txBody>
      </p:sp>
    </p:spTree>
    <p:custDataLst>
      <p:tags r:id="rId1"/>
    </p:custDataLst>
    <p:extLst>
      <p:ext uri="{BB962C8B-B14F-4D97-AF65-F5344CB8AC3E}">
        <p14:creationId xmlns:p14="http://schemas.microsoft.com/office/powerpoint/2010/main" val="219608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245842" y="3553097"/>
            <a:ext cx="4414729" cy="975360"/>
          </a:xfrm>
        </p:spPr>
        <p:txBody>
          <a:bodyPr/>
          <a:lstStyle/>
          <a:p>
            <a:pPr>
              <a:spcBef>
                <a:spcPts val="600"/>
              </a:spcBef>
            </a:pPr>
            <a:endParaRPr lang="fr-FR" dirty="0"/>
          </a:p>
          <a:p>
            <a:pPr marL="0" indent="0">
              <a:buNone/>
            </a:pPr>
            <a:r>
              <a:rPr lang="fr-FR" dirty="0">
                <a:solidFill>
                  <a:srgbClr val="FF0000"/>
                </a:solidFill>
              </a:rPr>
              <a:t>Jean-Paul PAYSAN</a:t>
            </a:r>
          </a:p>
          <a:p>
            <a:pPr marL="0" indent="0">
              <a:buNone/>
            </a:pPr>
            <a:endParaRPr lang="fr-FR" dirty="0"/>
          </a:p>
          <a:p>
            <a:pPr marL="0" indent="0">
              <a:buNone/>
            </a:pPr>
            <a:endParaRPr lang="fr-FR" dirty="0"/>
          </a:p>
          <a:p>
            <a:pPr marL="0" indent="0">
              <a:spcAft>
                <a:spcPts val="600"/>
              </a:spcAft>
              <a:buNone/>
            </a:pPr>
            <a:endParaRPr lang="fr-FR" dirty="0"/>
          </a:p>
        </p:txBody>
      </p:sp>
      <p:sp>
        <p:nvSpPr>
          <p:cNvPr id="3" name="Rectangle 2"/>
          <p:cNvSpPr/>
          <p:nvPr/>
        </p:nvSpPr>
        <p:spPr>
          <a:xfrm>
            <a:off x="1638238" y="1706385"/>
            <a:ext cx="5524269" cy="954107"/>
          </a:xfrm>
          <a:prstGeom prst="rect">
            <a:avLst/>
          </a:prstGeom>
          <a:noFill/>
        </p:spPr>
        <p:txBody>
          <a:bodyPr wrap="none" lIns="91440" tIns="45720" rIns="91440" bIns="45720">
            <a:spAutoFit/>
          </a:bodyPr>
          <a:lstStyle/>
          <a:p>
            <a:pPr algn="ctr"/>
            <a:r>
              <a:rPr lang="fr-FR" sz="28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Rapport des  </a:t>
            </a:r>
          </a:p>
          <a:p>
            <a:pPr algn="ctr"/>
            <a:r>
              <a:rPr lang="fr-FR" sz="28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vérificateurs aux comptes 2022</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115" y="3213191"/>
            <a:ext cx="2085975" cy="2190750"/>
          </a:xfrm>
          <a:prstGeom prst="rect">
            <a:avLst/>
          </a:prstGeom>
        </p:spPr>
      </p:pic>
      <p:graphicFrame>
        <p:nvGraphicFramePr>
          <p:cNvPr id="5" name="Objet 4">
            <a:extLst>
              <a:ext uri="{FF2B5EF4-FFF2-40B4-BE49-F238E27FC236}">
                <a16:creationId xmlns:a16="http://schemas.microsoft.com/office/drawing/2014/main" id="{1E9D3D57-A440-961E-1D73-8555881A3D78}"/>
              </a:ext>
            </a:extLst>
          </p:cNvPr>
          <p:cNvGraphicFramePr>
            <a:graphicFrameLocks noChangeAspect="1"/>
          </p:cNvGraphicFramePr>
          <p:nvPr>
            <p:extLst>
              <p:ext uri="{D42A27DB-BD31-4B8C-83A1-F6EECF244321}">
                <p14:modId xmlns:p14="http://schemas.microsoft.com/office/powerpoint/2010/main" val="2668488799"/>
              </p:ext>
            </p:extLst>
          </p:nvPr>
        </p:nvGraphicFramePr>
        <p:xfrm>
          <a:off x="3720791" y="4628899"/>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5" imgW="914341" imgH="792638" progId="Acrobat.Document.DC">
                  <p:embed/>
                </p:oleObj>
              </mc:Choice>
              <mc:Fallback>
                <p:oleObj name="Acrobat Document" showAsIcon="1" r:id="rId5" imgW="914341" imgH="792638" progId="Acrobat.Document.DC">
                  <p:embed/>
                  <p:pic>
                    <p:nvPicPr>
                      <p:cNvPr id="0" name=""/>
                      <p:cNvPicPr/>
                      <p:nvPr/>
                    </p:nvPicPr>
                    <p:blipFill>
                      <a:blip r:embed="rId6"/>
                      <a:stretch>
                        <a:fillRect/>
                      </a:stretch>
                    </p:blipFill>
                    <p:spPr>
                      <a:xfrm>
                        <a:off x="3720791" y="4628899"/>
                        <a:ext cx="914400" cy="792163"/>
                      </a:xfrm>
                      <a:prstGeom prst="rect">
                        <a:avLst/>
                      </a:prstGeom>
                      <a:solidFill>
                        <a:srgbClr val="FF0000"/>
                      </a:solidFill>
                    </p:spPr>
                  </p:pic>
                </p:oleObj>
              </mc:Fallback>
            </mc:AlternateContent>
          </a:graphicData>
        </a:graphic>
      </p:graphicFrame>
    </p:spTree>
    <p:custDataLst>
      <p:tags r:id="rId1"/>
    </p:custDataLst>
    <p:extLst>
      <p:ext uri="{BB962C8B-B14F-4D97-AF65-F5344CB8AC3E}">
        <p14:creationId xmlns:p14="http://schemas.microsoft.com/office/powerpoint/2010/main" val="353523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1" y="2114509"/>
            <a:ext cx="6271269" cy="769441"/>
          </a:xfrm>
          <a:prstGeom prst="rect">
            <a:avLst/>
          </a:prstGeom>
          <a:noFill/>
        </p:spPr>
        <p:txBody>
          <a:bodyPr wrap="none" lIns="91440" tIns="45720" rIns="91440" bIns="45720">
            <a:spAutoFit/>
          </a:bodyPr>
          <a:lstStyle/>
          <a:p>
            <a:pPr algn="ctr"/>
            <a:r>
              <a:rPr lang="fr-FR" sz="4400" b="1"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Rapport financier 2021</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3131690"/>
            <a:ext cx="2133600" cy="2133600"/>
          </a:xfrm>
          <a:prstGeom prst="rect">
            <a:avLst/>
          </a:prstGeom>
        </p:spPr>
      </p:pic>
    </p:spTree>
    <p:custDataLst>
      <p:tags r:id="rId1"/>
    </p:custDataLst>
    <p:extLst>
      <p:ext uri="{BB962C8B-B14F-4D97-AF65-F5344CB8AC3E}">
        <p14:creationId xmlns:p14="http://schemas.microsoft.com/office/powerpoint/2010/main" val="128131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AC10554-D569-44C0-A2FF-7CB844DCAAB6}"/>
              </a:ext>
            </a:extLst>
          </p:cNvPr>
          <p:cNvSpPr txBox="1"/>
          <p:nvPr/>
        </p:nvSpPr>
        <p:spPr>
          <a:xfrm>
            <a:off x="232012" y="1706507"/>
            <a:ext cx="8802806" cy="3692101"/>
          </a:xfrm>
          <a:prstGeom prst="rect">
            <a:avLst/>
          </a:prstGeom>
          <a:noFill/>
        </p:spPr>
        <p:txBody>
          <a:bodyPr wrap="square">
            <a:spAutoFit/>
          </a:bodyPr>
          <a:lstStyle/>
          <a:p>
            <a:pPr algn="just">
              <a:lnSpc>
                <a:spcPct val="115000"/>
              </a:lnSpc>
              <a:spcAft>
                <a:spcPts val="10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Bonjour à tous,</a:t>
            </a:r>
          </a:p>
          <a:p>
            <a:pPr algn="just">
              <a:lnSpc>
                <a:spcPct val="115000"/>
              </a:lnSpc>
              <a:spcAft>
                <a:spcPts val="10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Même si la saison 2021-2022 a pu être réalisée dans sa totalité, le bilan financier de l’année 2021 est encore bien marqué par la Covid. Le bilan pour cette année 2021 est positif (45 866 €) avec plusieurs facteurs qui se sont conjugués.</a:t>
            </a:r>
          </a:p>
          <a:p>
            <a:pPr algn="just">
              <a:lnSpc>
                <a:spcPct val="115000"/>
              </a:lnSpc>
              <a:spcAft>
                <a:spcPts val="10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La ligue a encore bénéficié d’aides de l’état, notamment des allègements de charges sociales (dont l’URSSAF 6900€ et activité partielle 3904€) ainsi que du projet relance au niveau des subventions de l’ASN.</a:t>
            </a:r>
          </a:p>
          <a:p>
            <a:pPr algn="just">
              <a:lnSpc>
                <a:spcPct val="115000"/>
              </a:lnSpc>
              <a:spcAft>
                <a:spcPts val="10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L’annulation de plusieurs manifestations pour la deuxième fois, a fait réaliser des économies au niveau des charges : annulation des finales jeunes ainsi que des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Volleyades</a:t>
            </a:r>
            <a:r>
              <a:rPr lang="fr-FR" sz="1400" dirty="0">
                <a:effectLst/>
                <a:latin typeface="Calibri" panose="020F0502020204030204" pitchFamily="34" charset="0"/>
                <a:ea typeface="Calibri" panose="020F0502020204030204" pitchFamily="34" charset="0"/>
                <a:cs typeface="Times New Roman" panose="02020603050405020304" pitchFamily="18" charset="0"/>
              </a:rPr>
              <a:t>, annulation de la foire de Bordeaux.</a:t>
            </a:r>
          </a:p>
          <a:p>
            <a:pPr algn="just">
              <a:lnSpc>
                <a:spcPct val="115000"/>
              </a:lnSpc>
              <a:spcAft>
                <a:spcPts val="10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De nombreuses réunions ont été réalisées en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visio</a:t>
            </a:r>
            <a:r>
              <a:rPr lang="fr-FR" sz="1400" dirty="0">
                <a:effectLst/>
                <a:latin typeface="Calibri" panose="020F0502020204030204" pitchFamily="34" charset="0"/>
                <a:ea typeface="Calibri" panose="020F0502020204030204" pitchFamily="34" charset="0"/>
                <a:cs typeface="Times New Roman" panose="02020603050405020304" pitchFamily="18" charset="0"/>
              </a:rPr>
              <a:t>, permettant ainsi de garder le poste ‘’déplacement’’ relativement bas.</a:t>
            </a:r>
          </a:p>
          <a:p>
            <a:pPr algn="just">
              <a:lnSpc>
                <a:spcPct val="115000"/>
              </a:lnSpc>
              <a:spcAft>
                <a:spcPts val="10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De plus, certaines dépenses que l’on réalise en principe en fin d’année n’ont pas été engagées par prudence, le temps de voir si la saison allait se terminer correctement. C’est le cas des récompenses de fin de saison pour les championnats adultes et jeunes et pour la saison de Beach. Ces dépenses seront sur le bilan 2022.</a:t>
            </a:r>
          </a:p>
        </p:txBody>
      </p:sp>
    </p:spTree>
    <p:custDataLst>
      <p:tags r:id="rId1"/>
    </p:custDataLst>
    <p:extLst>
      <p:ext uri="{BB962C8B-B14F-4D97-AF65-F5344CB8AC3E}">
        <p14:creationId xmlns:p14="http://schemas.microsoft.com/office/powerpoint/2010/main" val="247800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Déroulement AG 2021 V2[20210615150952843].mdb"/>
  <p:tag name="ARS_RESPONSE_PERSONNUM" val="130"/>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30"/>
  <p:tag name="ARS_SLIDE_PARTICIPANTNUM_MEN" val="130"/>
  <p:tag name="ARS_SLIDE_SUBMITNUM_MEN" val="0"/>
  <p:tag name="ARS_SLIDE_PARTICIPANTNUM" val="13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1000" dirty="0" smtClean="0">
            <a:solidFill>
              <a:srgbClr val="002857"/>
            </a:solidFill>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3567</TotalTime>
  <Words>734</Words>
  <Application>Microsoft Office PowerPoint</Application>
  <PresentationFormat>Affichage à l'écran (4:3)</PresentationFormat>
  <Paragraphs>151</Paragraphs>
  <Slides>33</Slides>
  <Notes>28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33</vt:i4>
      </vt:variant>
    </vt:vector>
  </HeadingPairs>
  <TitlesOfParts>
    <vt:vector size="42" baseType="lpstr">
      <vt:lpstr>Arial</vt:lpstr>
      <vt:lpstr>Calibri</vt:lpstr>
      <vt:lpstr>Courier New</vt:lpstr>
      <vt:lpstr>Times New Roman</vt:lpstr>
      <vt:lpstr>Verdana</vt:lpstr>
      <vt:lpstr>Wingdings</vt:lpstr>
      <vt:lpstr>Thème Office</vt:lpstr>
      <vt:lpstr>Adobe Acrobat Document</vt:lpstr>
      <vt:lpstr>Acrobat Document</vt:lpstr>
      <vt:lpstr>Assemblée Générale LNAVB  Talence, 4 juin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Leroy Tremblot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Jubert</dc:creator>
  <cp:lastModifiedBy>ALAIN TREVISIOL</cp:lastModifiedBy>
  <cp:revision>231</cp:revision>
  <dcterms:created xsi:type="dcterms:W3CDTF">2017-06-14T12:46:38Z</dcterms:created>
  <dcterms:modified xsi:type="dcterms:W3CDTF">2022-07-13T14:06:32Z</dcterms:modified>
</cp:coreProperties>
</file>